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p:sldMasterIdLst>
    <p:sldMasterId id="2147483781" r:id="rId4"/>
  </p:sldMasterIdLst>
  <p:notesMasterIdLst>
    <p:notesMasterId r:id="rId49"/>
  </p:notesMasterIdLst>
  <p:handoutMasterIdLst>
    <p:handoutMasterId r:id="rId50"/>
  </p:handoutMasterIdLst>
  <p:sldIdLst>
    <p:sldId id="334" r:id="rId5"/>
    <p:sldId id="390" r:id="rId6"/>
    <p:sldId id="391" r:id="rId7"/>
    <p:sldId id="385" r:id="rId8"/>
    <p:sldId id="386" r:id="rId9"/>
    <p:sldId id="387" r:id="rId10"/>
    <p:sldId id="388" r:id="rId11"/>
    <p:sldId id="325" r:id="rId12"/>
    <p:sldId id="389" r:id="rId13"/>
    <p:sldId id="339" r:id="rId14"/>
    <p:sldId id="338" r:id="rId15"/>
    <p:sldId id="340" r:id="rId16"/>
    <p:sldId id="381" r:id="rId17"/>
    <p:sldId id="342" r:id="rId18"/>
    <p:sldId id="392" r:id="rId19"/>
    <p:sldId id="341" r:id="rId20"/>
    <p:sldId id="344" r:id="rId21"/>
    <p:sldId id="343" r:id="rId22"/>
    <p:sldId id="348" r:id="rId23"/>
    <p:sldId id="349" r:id="rId24"/>
    <p:sldId id="374" r:id="rId25"/>
    <p:sldId id="353" r:id="rId26"/>
    <p:sldId id="354" r:id="rId27"/>
    <p:sldId id="352" r:id="rId28"/>
    <p:sldId id="359" r:id="rId29"/>
    <p:sldId id="360" r:id="rId30"/>
    <p:sldId id="380" r:id="rId31"/>
    <p:sldId id="361" r:id="rId32"/>
    <p:sldId id="362" r:id="rId33"/>
    <p:sldId id="363" r:id="rId34"/>
    <p:sldId id="364" r:id="rId35"/>
    <p:sldId id="365" r:id="rId36"/>
    <p:sldId id="366" r:id="rId37"/>
    <p:sldId id="367" r:id="rId38"/>
    <p:sldId id="369" r:id="rId39"/>
    <p:sldId id="370" r:id="rId40"/>
    <p:sldId id="371" r:id="rId41"/>
    <p:sldId id="378" r:id="rId42"/>
    <p:sldId id="382" r:id="rId43"/>
    <p:sldId id="383" r:id="rId44"/>
    <p:sldId id="375" r:id="rId45"/>
    <p:sldId id="376" r:id="rId46"/>
    <p:sldId id="377" r:id="rId47"/>
    <p:sldId id="373" r:id="rId48"/>
  </p:sldIdLst>
  <p:sldSz cx="9144000" cy="6858000" type="screen4x3"/>
  <p:notesSz cx="7053263" cy="9309100"/>
  <p:embeddedFontLst>
    <p:embeddedFont>
      <p:font typeface="Calibri" panose="020F0502020204030204" pitchFamily="34" charset="0"/>
      <p:regular r:id="rId51"/>
      <p:bold r:id="rId52"/>
      <p:italic r:id="rId53"/>
      <p:boldItalic r:id="rId54"/>
    </p:embeddedFont>
    <p:embeddedFont>
      <p:font typeface="Calibri Light" panose="020F0302020204030204" pitchFamily="34" charset="0"/>
      <p:regular r:id="rId55"/>
      <p:italic r:id="rId56"/>
    </p:embeddedFont>
    <p:embeddedFont>
      <p:font typeface="Tahoma" panose="020B0604030504040204" pitchFamily="34" charset="0"/>
      <p:regular r:id="rId57"/>
      <p:bold r:id="rId5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1735">
          <p15:clr>
            <a:srgbClr val="A4A3A4"/>
          </p15:clr>
        </p15:guide>
        <p15:guide id="3" pos="1783">
          <p15:clr>
            <a:srgbClr val="A4A3A4"/>
          </p15:clr>
        </p15:guide>
        <p15:guide id="4" pos="3367">
          <p15:clr>
            <a:srgbClr val="A4A3A4"/>
          </p15:clr>
        </p15:guide>
        <p15:guide id="5" pos="341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mmer, Lisa" initials="BL" lastIdx="12" clrIdx="0">
    <p:extLst>
      <p:ext uri="{19B8F6BF-5375-455C-9EA6-DF929625EA0E}">
        <p15:presenceInfo xmlns:p15="http://schemas.microsoft.com/office/powerpoint/2012/main" userId="S-1-5-21-792138990-1591180373-1542849698-207600" providerId="AD"/>
      </p:ext>
    </p:extLst>
  </p:cmAuthor>
  <p:cmAuthor id="2" name="White-Patterson, Denise" initials="WD" lastIdx="13" clrIdx="1">
    <p:extLst>
      <p:ext uri="{19B8F6BF-5375-455C-9EA6-DF929625EA0E}">
        <p15:presenceInfo xmlns:p15="http://schemas.microsoft.com/office/powerpoint/2012/main" userId="S::dwhitepatter@wesleyan.edu::44f646a0-2f69-434c-9bbf-a5aaa4f40570" providerId="AD"/>
      </p:ext>
    </p:extLst>
  </p:cmAuthor>
  <p:cmAuthor id="3" name="Gabriele, Jessica" initials="GJ" lastIdx="1" clrIdx="2">
    <p:extLst>
      <p:ext uri="{19B8F6BF-5375-455C-9EA6-DF929625EA0E}">
        <p15:presenceInfo xmlns:p15="http://schemas.microsoft.com/office/powerpoint/2012/main" userId="S-1-5-21-1606980848-115176313-1177238915-925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72121"/>
    <a:srgbClr val="DD1E2E"/>
    <a:srgbClr val="FF3300"/>
    <a:srgbClr val="7E888D"/>
    <a:srgbClr val="920000"/>
    <a:srgbClr val="6E797F"/>
    <a:srgbClr val="003478"/>
    <a:srgbClr val="CBE0E9"/>
    <a:srgbClr val="CBE085"/>
    <a:srgbClr val="FBD4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48" autoAdjust="0"/>
    <p:restoredTop sz="94211" autoAdjust="0"/>
  </p:normalViewPr>
  <p:slideViewPr>
    <p:cSldViewPr snapToGrid="0" snapToObjects="1">
      <p:cViewPr varScale="1">
        <p:scale>
          <a:sx n="114" d="100"/>
          <a:sy n="114" d="100"/>
        </p:scale>
        <p:origin x="3042" y="102"/>
      </p:cViewPr>
      <p:guideLst>
        <p:guide orient="horz" pos="2880"/>
        <p:guide pos="1735"/>
        <p:guide pos="1783"/>
        <p:guide pos="3367"/>
        <p:guide pos="3415"/>
      </p:guideLst>
    </p:cSldViewPr>
  </p:slideViewPr>
  <p:notesTextViewPr>
    <p:cViewPr>
      <p:scale>
        <a:sx n="100" d="100"/>
        <a:sy n="100" d="100"/>
      </p:scale>
      <p:origin x="0" y="0"/>
    </p:cViewPr>
  </p:notesTextViewPr>
  <p:sorterViewPr>
    <p:cViewPr>
      <p:scale>
        <a:sx n="140" d="100"/>
        <a:sy n="140" d="100"/>
      </p:scale>
      <p:origin x="0" y="-23704"/>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font" Target="fonts/font5.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6.fntdata"/><Relationship Id="rId8" Type="http://schemas.openxmlformats.org/officeDocument/2006/relationships/slide" Target="slides/slide4.xml"/><Relationship Id="rId51" Type="http://schemas.openxmlformats.org/officeDocument/2006/relationships/font" Target="fonts/font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4.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openxmlformats.org/officeDocument/2006/relationships/font" Target="fonts/font7.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2.fntdata"/><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09T19:03:31.683" idx="5">
    <p:pos x="10" y="10"/>
    <p:text>Plan Changes - January 1, 2020</p:text>
    <p:extLst>
      <p:ext uri="{C676402C-5697-4E1C-873F-D02D1690AC5C}">
        <p15:threadingInfo xmlns:p15="http://schemas.microsoft.com/office/powerpoint/2012/main" timeZoneBias="240"/>
      </p:ext>
    </p:extLst>
  </p:cm>
  <p:cm authorId="2" dt="2019-10-09T13:51:03.538" idx="10">
    <p:pos x="10" y="106"/>
    <p:text>Done</p:text>
    <p:extLst>
      <p:ext uri="{C676402C-5697-4E1C-873F-D02D1690AC5C}">
        <p15:threadingInfo xmlns:p15="http://schemas.microsoft.com/office/powerpoint/2012/main" timeZoneBias="240">
          <p15:parentCm authorId="1" idx="5"/>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7053" cy="465773"/>
          </a:xfrm>
          <a:prstGeom prst="rect">
            <a:avLst/>
          </a:prstGeom>
        </p:spPr>
        <p:txBody>
          <a:bodyPr vert="horz" lIns="91751" tIns="45875" rIns="91751" bIns="45875" rtlCol="0"/>
          <a:lstStyle>
            <a:lvl1pPr algn="l">
              <a:defRPr sz="1200"/>
            </a:lvl1pPr>
          </a:lstStyle>
          <a:p>
            <a:endParaRPr lang="en-US" dirty="0"/>
          </a:p>
        </p:txBody>
      </p:sp>
      <p:sp>
        <p:nvSpPr>
          <p:cNvPr id="3" name="Date Placeholder 2"/>
          <p:cNvSpPr>
            <a:spLocks noGrp="1"/>
          </p:cNvSpPr>
          <p:nvPr>
            <p:ph type="dt" sz="quarter" idx="1"/>
          </p:nvPr>
        </p:nvSpPr>
        <p:spPr>
          <a:xfrm>
            <a:off x="3994614" y="0"/>
            <a:ext cx="3057053" cy="465773"/>
          </a:xfrm>
          <a:prstGeom prst="rect">
            <a:avLst/>
          </a:prstGeom>
        </p:spPr>
        <p:txBody>
          <a:bodyPr vert="horz" lIns="91751" tIns="45875" rIns="91751" bIns="45875" rtlCol="0"/>
          <a:lstStyle>
            <a:lvl1pPr algn="r">
              <a:defRPr sz="1200"/>
            </a:lvl1pPr>
          </a:lstStyle>
          <a:p>
            <a:fld id="{9E73E7CB-E3A4-4A2E-98E2-EF1FD193E113}" type="datetimeFigureOut">
              <a:rPr lang="en-US" smtClean="0"/>
              <a:pPr/>
              <a:t>10/24/2019</a:t>
            </a:fld>
            <a:endParaRPr lang="en-US" dirty="0"/>
          </a:p>
        </p:txBody>
      </p:sp>
      <p:sp>
        <p:nvSpPr>
          <p:cNvPr id="4" name="Footer Placeholder 3"/>
          <p:cNvSpPr>
            <a:spLocks noGrp="1"/>
          </p:cNvSpPr>
          <p:nvPr>
            <p:ph type="ftr" sz="quarter" idx="2"/>
          </p:nvPr>
        </p:nvSpPr>
        <p:spPr>
          <a:xfrm>
            <a:off x="0" y="8841738"/>
            <a:ext cx="3057053" cy="465773"/>
          </a:xfrm>
          <a:prstGeom prst="rect">
            <a:avLst/>
          </a:prstGeom>
        </p:spPr>
        <p:txBody>
          <a:bodyPr vert="horz" lIns="91751" tIns="45875" rIns="91751" bIns="4587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94614" y="8841738"/>
            <a:ext cx="3057053" cy="465773"/>
          </a:xfrm>
          <a:prstGeom prst="rect">
            <a:avLst/>
          </a:prstGeom>
        </p:spPr>
        <p:txBody>
          <a:bodyPr vert="horz" lIns="91751" tIns="45875" rIns="91751" bIns="45875" rtlCol="0" anchor="b"/>
          <a:lstStyle>
            <a:lvl1pPr algn="r">
              <a:defRPr sz="1200"/>
            </a:lvl1pPr>
          </a:lstStyle>
          <a:p>
            <a:fld id="{945C7E82-CDDE-4EB8-A121-A2292FB422D5}" type="slidenum">
              <a:rPr lang="en-US" smtClean="0"/>
              <a:pPr/>
              <a:t>‹#›</a:t>
            </a:fld>
            <a:endParaRPr lang="en-US" dirty="0"/>
          </a:p>
        </p:txBody>
      </p:sp>
    </p:spTree>
    <p:extLst>
      <p:ext uri="{BB962C8B-B14F-4D97-AF65-F5344CB8AC3E}">
        <p14:creationId xmlns:p14="http://schemas.microsoft.com/office/powerpoint/2010/main" val="9366342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2" y="0"/>
            <a:ext cx="3056624" cy="465455"/>
          </a:xfrm>
          <a:prstGeom prst="rect">
            <a:avLst/>
          </a:prstGeom>
          <a:noFill/>
          <a:ln w="9525">
            <a:noFill/>
            <a:miter lim="800000"/>
            <a:headEnd/>
            <a:tailEnd/>
          </a:ln>
          <a:effectLst/>
        </p:spPr>
        <p:txBody>
          <a:bodyPr vert="horz" wrap="square" lIns="90661" tIns="45331" rIns="90661" bIns="45331" numCol="1" anchor="t" anchorCtr="0" compatLnSpc="1">
            <a:prstTxWarp prst="textNoShape">
              <a:avLst/>
            </a:prstTxWarp>
          </a:bodyPr>
          <a:lstStyle>
            <a:lvl1pPr algn="l">
              <a:defRPr sz="1200" b="0"/>
            </a:lvl1pPr>
          </a:lstStyle>
          <a:p>
            <a:endParaRPr lang="en-US" dirty="0"/>
          </a:p>
        </p:txBody>
      </p:sp>
      <p:sp>
        <p:nvSpPr>
          <p:cNvPr id="23555" name="Rectangle 3"/>
          <p:cNvSpPr>
            <a:spLocks noGrp="1" noChangeArrowheads="1"/>
          </p:cNvSpPr>
          <p:nvPr>
            <p:ph type="dt" idx="1"/>
          </p:nvPr>
        </p:nvSpPr>
        <p:spPr bwMode="auto">
          <a:xfrm>
            <a:off x="3995063" y="0"/>
            <a:ext cx="3056624" cy="465455"/>
          </a:xfrm>
          <a:prstGeom prst="rect">
            <a:avLst/>
          </a:prstGeom>
          <a:noFill/>
          <a:ln w="9525">
            <a:noFill/>
            <a:miter lim="800000"/>
            <a:headEnd/>
            <a:tailEnd/>
          </a:ln>
          <a:effectLst/>
        </p:spPr>
        <p:txBody>
          <a:bodyPr vert="horz" wrap="square" lIns="90661" tIns="45331" rIns="90661" bIns="45331" numCol="1" anchor="t" anchorCtr="0" compatLnSpc="1">
            <a:prstTxWarp prst="textNoShape">
              <a:avLst/>
            </a:prstTxWarp>
          </a:bodyPr>
          <a:lstStyle>
            <a:lvl1pPr algn="r">
              <a:defRPr sz="1200" b="0"/>
            </a:lvl1pPr>
          </a:lstStyle>
          <a:p>
            <a:endParaRPr lang="en-US" dirty="0"/>
          </a:p>
        </p:txBody>
      </p:sp>
      <p:sp>
        <p:nvSpPr>
          <p:cNvPr id="23556" name="Rectangle 4"/>
          <p:cNvSpPr>
            <a:spLocks noGrp="1" noRot="1" noChangeAspect="1" noChangeArrowheads="1" noTextEdit="1"/>
          </p:cNvSpPr>
          <p:nvPr>
            <p:ph type="sldImg" idx="2"/>
          </p:nvPr>
        </p:nvSpPr>
        <p:spPr bwMode="auto">
          <a:xfrm>
            <a:off x="1200150" y="698500"/>
            <a:ext cx="4656138" cy="3490913"/>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705012" y="4421823"/>
            <a:ext cx="5643241" cy="4189095"/>
          </a:xfrm>
          <a:prstGeom prst="rect">
            <a:avLst/>
          </a:prstGeom>
          <a:noFill/>
          <a:ln w="9525">
            <a:noFill/>
            <a:miter lim="800000"/>
            <a:headEnd/>
            <a:tailEnd/>
          </a:ln>
          <a:effectLst/>
        </p:spPr>
        <p:txBody>
          <a:bodyPr vert="horz" wrap="square" lIns="90661" tIns="45331" rIns="90661" bIns="453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8" name="Rectangle 6"/>
          <p:cNvSpPr>
            <a:spLocks noGrp="1" noChangeArrowheads="1"/>
          </p:cNvSpPr>
          <p:nvPr>
            <p:ph type="ftr" sz="quarter" idx="4"/>
          </p:nvPr>
        </p:nvSpPr>
        <p:spPr bwMode="auto">
          <a:xfrm>
            <a:off x="2" y="8842073"/>
            <a:ext cx="3056624" cy="465455"/>
          </a:xfrm>
          <a:prstGeom prst="rect">
            <a:avLst/>
          </a:prstGeom>
          <a:noFill/>
          <a:ln w="9525">
            <a:noFill/>
            <a:miter lim="800000"/>
            <a:headEnd/>
            <a:tailEnd/>
          </a:ln>
          <a:effectLst/>
        </p:spPr>
        <p:txBody>
          <a:bodyPr vert="horz" wrap="square" lIns="90661" tIns="45331" rIns="90661" bIns="45331" numCol="1" anchor="b" anchorCtr="0" compatLnSpc="1">
            <a:prstTxWarp prst="textNoShape">
              <a:avLst/>
            </a:prstTxWarp>
          </a:bodyPr>
          <a:lstStyle>
            <a:lvl1pPr algn="l">
              <a:defRPr sz="1200" b="0"/>
            </a:lvl1pPr>
          </a:lstStyle>
          <a:p>
            <a:endParaRPr lang="en-US" dirty="0"/>
          </a:p>
        </p:txBody>
      </p:sp>
      <p:sp>
        <p:nvSpPr>
          <p:cNvPr id="23559" name="Rectangle 7"/>
          <p:cNvSpPr>
            <a:spLocks noGrp="1" noChangeArrowheads="1"/>
          </p:cNvSpPr>
          <p:nvPr>
            <p:ph type="sldNum" sz="quarter" idx="5"/>
          </p:nvPr>
        </p:nvSpPr>
        <p:spPr bwMode="auto">
          <a:xfrm>
            <a:off x="3995063" y="8842073"/>
            <a:ext cx="3056624" cy="465455"/>
          </a:xfrm>
          <a:prstGeom prst="rect">
            <a:avLst/>
          </a:prstGeom>
          <a:noFill/>
          <a:ln w="9525">
            <a:noFill/>
            <a:miter lim="800000"/>
            <a:headEnd/>
            <a:tailEnd/>
          </a:ln>
          <a:effectLst/>
        </p:spPr>
        <p:txBody>
          <a:bodyPr vert="horz" wrap="square" lIns="90661" tIns="45331" rIns="90661" bIns="45331" numCol="1" anchor="b" anchorCtr="0" compatLnSpc="1">
            <a:prstTxWarp prst="textNoShape">
              <a:avLst/>
            </a:prstTxWarp>
          </a:bodyPr>
          <a:lstStyle>
            <a:lvl1pPr algn="r">
              <a:defRPr sz="1200" b="0"/>
            </a:lvl1pPr>
          </a:lstStyle>
          <a:p>
            <a:fld id="{9278B90A-6800-45BA-B169-DA3891CA13A5}" type="slidenum">
              <a:rPr lang="en-US"/>
              <a:pPr/>
              <a:t>‹#›</a:t>
            </a:fld>
            <a:endParaRPr lang="en-US" dirty="0"/>
          </a:p>
        </p:txBody>
      </p:sp>
    </p:spTree>
    <p:extLst>
      <p:ext uri="{BB962C8B-B14F-4D97-AF65-F5344CB8AC3E}">
        <p14:creationId xmlns:p14="http://schemas.microsoft.com/office/powerpoint/2010/main" val="4007537062"/>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Tahoma" pitchFamily="34" charset="0"/>
        <a:ea typeface="+mn-ea"/>
        <a:cs typeface="+mn-cs"/>
      </a:defRPr>
    </a:lvl1pPr>
    <a:lvl2pPr marL="457200" algn="l" rtl="0" fontAlgn="base">
      <a:spcBef>
        <a:spcPct val="30000"/>
      </a:spcBef>
      <a:spcAft>
        <a:spcPct val="0"/>
      </a:spcAft>
      <a:defRPr sz="1200" kern="1200">
        <a:solidFill>
          <a:schemeClr val="tx1"/>
        </a:solidFill>
        <a:latin typeface="Tahoma" pitchFamily="34" charset="0"/>
        <a:ea typeface="+mn-ea"/>
        <a:cs typeface="+mn-cs"/>
      </a:defRPr>
    </a:lvl2pPr>
    <a:lvl3pPr marL="914400" algn="l" rtl="0" fontAlgn="base">
      <a:spcBef>
        <a:spcPct val="30000"/>
      </a:spcBef>
      <a:spcAft>
        <a:spcPct val="0"/>
      </a:spcAft>
      <a:defRPr sz="1200" kern="1200">
        <a:solidFill>
          <a:schemeClr val="tx1"/>
        </a:solidFill>
        <a:latin typeface="Tahoma" pitchFamily="34" charset="0"/>
        <a:ea typeface="+mn-ea"/>
        <a:cs typeface="+mn-cs"/>
      </a:defRPr>
    </a:lvl3pPr>
    <a:lvl4pPr marL="1371600" algn="l" rtl="0" fontAlgn="base">
      <a:spcBef>
        <a:spcPct val="30000"/>
      </a:spcBef>
      <a:spcAft>
        <a:spcPct val="0"/>
      </a:spcAft>
      <a:defRPr sz="1200" kern="1200">
        <a:solidFill>
          <a:schemeClr val="tx1"/>
        </a:solidFill>
        <a:latin typeface="Tahoma" pitchFamily="34" charset="0"/>
        <a:ea typeface="+mn-ea"/>
        <a:cs typeface="+mn-cs"/>
      </a:defRPr>
    </a:lvl4pPr>
    <a:lvl5pPr marL="1828800" algn="l" rtl="0" fontAlgn="base">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9C57AB-9DEE-42C3-AD54-3A9F37F56629}" type="slidenum">
              <a:rPr lang="en-US" smtClean="0"/>
              <a:t>0</a:t>
            </a:fld>
            <a:endParaRPr lang="en-US" dirty="0"/>
          </a:p>
        </p:txBody>
      </p:sp>
    </p:spTree>
    <p:extLst>
      <p:ext uri="{BB962C8B-B14F-4D97-AF65-F5344CB8AC3E}">
        <p14:creationId xmlns:p14="http://schemas.microsoft.com/office/powerpoint/2010/main" val="1377558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9C57AB-9DEE-42C3-AD54-3A9F37F56629}" type="slidenum">
              <a:rPr lang="en-US" smtClean="0"/>
              <a:t>7</a:t>
            </a:fld>
            <a:endParaRPr lang="en-US" dirty="0"/>
          </a:p>
        </p:txBody>
      </p:sp>
    </p:spTree>
    <p:extLst>
      <p:ext uri="{BB962C8B-B14F-4D97-AF65-F5344CB8AC3E}">
        <p14:creationId xmlns:p14="http://schemas.microsoft.com/office/powerpoint/2010/main" val="1050485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5E673-1BFC-414E-AC37-0D2DBE806452}" type="datetime1">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28A87-0D1A-4DCF-B50A-4504E583DBB1}"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077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B9FF8C-81F8-4A21-9E4D-8D4FF8A7A23A}" type="datetime1">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28A87-0D1A-4DCF-B50A-4504E583DBB1}" type="slidenum">
              <a:rPr lang="en-US" smtClean="0"/>
              <a:t>‹#›</a:t>
            </a:fld>
            <a:endParaRPr lang="en-US" dirty="0"/>
          </a:p>
        </p:txBody>
      </p:sp>
    </p:spTree>
    <p:extLst>
      <p:ext uri="{BB962C8B-B14F-4D97-AF65-F5344CB8AC3E}">
        <p14:creationId xmlns:p14="http://schemas.microsoft.com/office/powerpoint/2010/main" val="1900212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C21770-7B6E-4A7F-9F34-6D3F84F59CA8}" type="datetime1">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28A87-0D1A-4DCF-B50A-4504E583DBB1}" type="slidenum">
              <a:rPr lang="en-US" smtClean="0"/>
              <a:t>‹#›</a:t>
            </a:fld>
            <a:endParaRPr lang="en-US" dirty="0"/>
          </a:p>
        </p:txBody>
      </p:sp>
    </p:spTree>
    <p:extLst>
      <p:ext uri="{BB962C8B-B14F-4D97-AF65-F5344CB8AC3E}">
        <p14:creationId xmlns:p14="http://schemas.microsoft.com/office/powerpoint/2010/main" val="2577405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2E0EAB-1492-471E-8C36-874518518AFA}" type="datetime1">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28A87-0D1A-4DCF-B50A-4504E583DBB1}" type="slidenum">
              <a:rPr lang="en-US" smtClean="0"/>
              <a:t>‹#›</a:t>
            </a:fld>
            <a:endParaRPr lang="en-US" dirty="0"/>
          </a:p>
        </p:txBody>
      </p:sp>
    </p:spTree>
    <p:extLst>
      <p:ext uri="{BB962C8B-B14F-4D97-AF65-F5344CB8AC3E}">
        <p14:creationId xmlns:p14="http://schemas.microsoft.com/office/powerpoint/2010/main" val="3902157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0B519C-0CAD-45D4-9112-483263809305}" type="datetime1">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28A87-0D1A-4DCF-B50A-4504E583DBB1}"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649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5C603D-BD1E-4836-A03D-5914231F780D}" type="datetime1">
              <a:rPr lang="en-US" smtClean="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28A87-0D1A-4DCF-B50A-4504E583DBB1}" type="slidenum">
              <a:rPr lang="en-US" smtClean="0"/>
              <a:t>‹#›</a:t>
            </a:fld>
            <a:endParaRPr lang="en-US" dirty="0"/>
          </a:p>
        </p:txBody>
      </p:sp>
    </p:spTree>
    <p:extLst>
      <p:ext uri="{BB962C8B-B14F-4D97-AF65-F5344CB8AC3E}">
        <p14:creationId xmlns:p14="http://schemas.microsoft.com/office/powerpoint/2010/main" val="1748287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6B5BBF-9167-4862-86F8-0E77B9119021}" type="datetime1">
              <a:rPr lang="en-US" smtClean="0"/>
              <a:t>10/24/2019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28A87-0D1A-4DCF-B50A-4504E583DBB1}" type="slidenum">
              <a:rPr lang="en-US" smtClean="0"/>
              <a:t>‹#›</a:t>
            </a:fld>
            <a:endParaRPr lang="en-US" dirty="0"/>
          </a:p>
        </p:txBody>
      </p:sp>
    </p:spTree>
    <p:extLst>
      <p:ext uri="{BB962C8B-B14F-4D97-AF65-F5344CB8AC3E}">
        <p14:creationId xmlns:p14="http://schemas.microsoft.com/office/powerpoint/2010/main" val="2709969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5C0CB6-D1F8-4F19-8970-7E6B47611D1D}" type="datetime1">
              <a:rPr lang="en-US" smtClean="0"/>
              <a:t>10/24/2019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28A87-0D1A-4DCF-B50A-4504E583DBB1}" type="slidenum">
              <a:rPr lang="en-US" smtClean="0"/>
              <a:t>‹#›</a:t>
            </a:fld>
            <a:endParaRPr lang="en-US" dirty="0"/>
          </a:p>
        </p:txBody>
      </p:sp>
    </p:spTree>
    <p:extLst>
      <p:ext uri="{BB962C8B-B14F-4D97-AF65-F5344CB8AC3E}">
        <p14:creationId xmlns:p14="http://schemas.microsoft.com/office/powerpoint/2010/main" val="2742137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2079B10-5CCA-4509-8C3F-D79337AA4EF5}" type="datetime1">
              <a:rPr lang="en-US" smtClean="0"/>
              <a:t>10/24/2019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A728A87-0D1A-4DCF-B50A-4504E583DBB1}" type="slidenum">
              <a:rPr lang="en-US" smtClean="0"/>
              <a:t>‹#›</a:t>
            </a:fld>
            <a:endParaRPr lang="en-US" dirty="0"/>
          </a:p>
        </p:txBody>
      </p:sp>
    </p:spTree>
    <p:extLst>
      <p:ext uri="{BB962C8B-B14F-4D97-AF65-F5344CB8AC3E}">
        <p14:creationId xmlns:p14="http://schemas.microsoft.com/office/powerpoint/2010/main" val="2455553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519C5FC-5D68-432F-9765-6EE403EBE41C}" type="datetime1">
              <a:rPr lang="en-US" smtClean="0"/>
              <a:t>10/24/2019</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728A87-0D1A-4DCF-B50A-4504E583DBB1}" type="slidenum">
              <a:rPr lang="en-US" smtClean="0"/>
              <a:t>‹#›</a:t>
            </a:fld>
            <a:endParaRPr lang="en-US" dirty="0"/>
          </a:p>
        </p:txBody>
      </p:sp>
    </p:spTree>
    <p:extLst>
      <p:ext uri="{BB962C8B-B14F-4D97-AF65-F5344CB8AC3E}">
        <p14:creationId xmlns:p14="http://schemas.microsoft.com/office/powerpoint/2010/main" val="3661826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D5D6130-5BAD-443E-822A-94D9D28ECE58}" type="datetime1">
              <a:rPr lang="en-US" smtClean="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28A87-0D1A-4DCF-B50A-4504E583DBB1}" type="slidenum">
              <a:rPr lang="en-US" smtClean="0"/>
              <a:t>‹#›</a:t>
            </a:fld>
            <a:endParaRPr lang="en-US" dirty="0"/>
          </a:p>
        </p:txBody>
      </p:sp>
    </p:spTree>
    <p:extLst>
      <p:ext uri="{BB962C8B-B14F-4D97-AF65-F5344CB8AC3E}">
        <p14:creationId xmlns:p14="http://schemas.microsoft.com/office/powerpoint/2010/main" val="598984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651114E-DAE2-409C-B469-576578F88A5D}" type="datetime1">
              <a:rPr lang="en-US" smtClean="0"/>
              <a:t>10/24/2019</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A728A87-0D1A-4DCF-B50A-4504E583DBB1}"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10452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www.wesleyan.edu/hr/openenrollment" TargetMode="External"/><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hyperlink" Target="mailto:benefits@wesleyan.edu"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7212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02327" y="105518"/>
            <a:ext cx="7505496" cy="874059"/>
          </a:xfrm>
        </p:spPr>
        <p:txBody>
          <a:bodyPr>
            <a:normAutofit/>
          </a:bodyPr>
          <a:lstStyle/>
          <a:p>
            <a:r>
              <a:rPr lang="en-US" sz="4236" b="1" dirty="0">
                <a:solidFill>
                  <a:schemeClr val="bg2"/>
                </a:solidFill>
              </a:rPr>
              <a:t> </a:t>
            </a:r>
          </a:p>
        </p:txBody>
      </p:sp>
      <p:sp>
        <p:nvSpPr>
          <p:cNvPr id="8" name="TextBox 7">
            <a:extLst>
              <a:ext uri="{FF2B5EF4-FFF2-40B4-BE49-F238E27FC236}">
                <a16:creationId xmlns:a16="http://schemas.microsoft.com/office/drawing/2014/main" id="{68A818BE-3118-4407-8990-0290693E8EC8}"/>
              </a:ext>
            </a:extLst>
          </p:cNvPr>
          <p:cNvSpPr txBox="1"/>
          <p:nvPr/>
        </p:nvSpPr>
        <p:spPr>
          <a:xfrm>
            <a:off x="915966" y="1030348"/>
            <a:ext cx="7642371" cy="1354217"/>
          </a:xfrm>
          <a:prstGeom prst="rect">
            <a:avLst/>
          </a:prstGeom>
          <a:noFill/>
        </p:spPr>
        <p:txBody>
          <a:bodyPr wrap="square" rtlCol="0">
            <a:spAutoFit/>
          </a:bodyPr>
          <a:lstStyle/>
          <a:p>
            <a:pPr algn="ctr"/>
            <a:r>
              <a:rPr lang="en-US" sz="3600" dirty="0"/>
              <a:t>2020 Annual Benefits </a:t>
            </a:r>
          </a:p>
          <a:p>
            <a:pPr algn="ctr"/>
            <a:endParaRPr lang="en-US" sz="1000" dirty="0"/>
          </a:p>
          <a:p>
            <a:pPr algn="ctr"/>
            <a:r>
              <a:rPr lang="en-US" sz="3600" dirty="0"/>
              <a:t>Open Enrollment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660072"/>
            <a:ext cx="9153585" cy="3674225"/>
          </a:xfrm>
          <a:prstGeom prst="rect">
            <a:avLst/>
          </a:prstGeom>
        </p:spPr>
      </p:pic>
    </p:spTree>
    <p:extLst>
      <p:ext uri="{BB962C8B-B14F-4D97-AF65-F5344CB8AC3E}">
        <p14:creationId xmlns:p14="http://schemas.microsoft.com/office/powerpoint/2010/main" val="3309367809"/>
      </p:ext>
    </p:extLst>
  </p:cSld>
  <p:clrMapOvr>
    <a:masterClrMapping/>
  </p:clrMapOvr>
  <mc:AlternateContent xmlns:mc="http://schemas.openxmlformats.org/markup-compatibility/2006" xmlns:p14="http://schemas.microsoft.com/office/powerpoint/2010/main">
    <mc:Choice Requires="p14">
      <p:transition spd="slow" p14:dur="2000" advTm="69531"/>
    </mc:Choice>
    <mc:Fallback xmlns="">
      <p:transition spd="slow" advTm="6953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F4794-32DB-41FF-9119-7E61AF7281AC}"/>
              </a:ext>
            </a:extLst>
          </p:cNvPr>
          <p:cNvSpPr>
            <a:spLocks noGrp="1"/>
          </p:cNvSpPr>
          <p:nvPr>
            <p:ph type="title"/>
          </p:nvPr>
        </p:nvSpPr>
        <p:spPr/>
        <p:txBody>
          <a:bodyPr>
            <a:normAutofit/>
          </a:bodyPr>
          <a:lstStyle/>
          <a:p>
            <a:r>
              <a:rPr lang="en-US" sz="3200" b="1" dirty="0">
                <a:solidFill>
                  <a:schemeClr val="tx1"/>
                </a:solidFill>
              </a:rPr>
              <a:t>What’s changing effective January 1, 2020</a:t>
            </a:r>
          </a:p>
        </p:txBody>
      </p:sp>
      <p:sp>
        <p:nvSpPr>
          <p:cNvPr id="4" name="TextBox 3">
            <a:extLst>
              <a:ext uri="{FF2B5EF4-FFF2-40B4-BE49-F238E27FC236}">
                <a16:creationId xmlns:a16="http://schemas.microsoft.com/office/drawing/2014/main" id="{0DA323DC-7651-4632-ACE5-BAD0344422FB}"/>
              </a:ext>
            </a:extLst>
          </p:cNvPr>
          <p:cNvSpPr txBox="1"/>
          <p:nvPr/>
        </p:nvSpPr>
        <p:spPr>
          <a:xfrm>
            <a:off x="832291" y="1967697"/>
            <a:ext cx="7892777" cy="3677930"/>
          </a:xfrm>
          <a:prstGeom prst="rect">
            <a:avLst/>
          </a:prstGeom>
          <a:noFill/>
        </p:spPr>
        <p:txBody>
          <a:bodyPr wrap="square" rtlCol="0">
            <a:spAutoFit/>
          </a:bodyPr>
          <a:lstStyle/>
          <a:p>
            <a:pPr marL="285750" indent="-285750">
              <a:spcBef>
                <a:spcPts val="300"/>
              </a:spcBef>
              <a:spcAft>
                <a:spcPts val="300"/>
              </a:spcAft>
              <a:buFont typeface="Arial" panose="020B0604020202020204" pitchFamily="34" charset="0"/>
              <a:buChar char="•"/>
            </a:pPr>
            <a:r>
              <a:rPr lang="en-US" sz="2200" dirty="0"/>
              <a:t>Premiums</a:t>
            </a:r>
          </a:p>
          <a:p>
            <a:pPr marL="285750" indent="-285750">
              <a:spcBef>
                <a:spcPts val="300"/>
              </a:spcBef>
              <a:spcAft>
                <a:spcPts val="300"/>
              </a:spcAft>
              <a:buFont typeface="Arial" panose="020B0604020202020204" pitchFamily="34" charset="0"/>
              <a:buChar char="•"/>
            </a:pPr>
            <a:r>
              <a:rPr lang="en-US" sz="2200" dirty="0"/>
              <a:t>Medical Premium Subsidy</a:t>
            </a:r>
          </a:p>
          <a:p>
            <a:pPr marL="285750" indent="-285750">
              <a:spcBef>
                <a:spcPts val="300"/>
              </a:spcBef>
              <a:spcAft>
                <a:spcPts val="300"/>
              </a:spcAft>
              <a:buFont typeface="Arial" panose="020B0604020202020204" pitchFamily="34" charset="0"/>
              <a:buChar char="•"/>
            </a:pPr>
            <a:r>
              <a:rPr lang="en-US" sz="2200" dirty="0"/>
              <a:t>Delta Dental</a:t>
            </a:r>
          </a:p>
          <a:p>
            <a:pPr marL="742950" lvl="1" indent="-285750">
              <a:spcBef>
                <a:spcPts val="300"/>
              </a:spcBef>
              <a:spcAft>
                <a:spcPts val="300"/>
              </a:spcAft>
              <a:buFont typeface="Arial" panose="020B0604020202020204" pitchFamily="34" charset="0"/>
              <a:buChar char="•"/>
            </a:pPr>
            <a:r>
              <a:rPr lang="en-US" sz="2200" dirty="0"/>
              <a:t>Preventative Care Allowance</a:t>
            </a:r>
          </a:p>
          <a:p>
            <a:pPr marL="742950" lvl="1" indent="-285750">
              <a:spcBef>
                <a:spcPts val="300"/>
              </a:spcBef>
              <a:spcAft>
                <a:spcPts val="300"/>
              </a:spcAft>
              <a:buFont typeface="Arial" panose="020B0604020202020204" pitchFamily="34" charset="0"/>
              <a:buChar char="•"/>
            </a:pPr>
            <a:r>
              <a:rPr lang="en-US" sz="2200" dirty="0"/>
              <a:t>Composite Fillings</a:t>
            </a:r>
          </a:p>
          <a:p>
            <a:pPr marL="742950" lvl="1" indent="-285750">
              <a:spcBef>
                <a:spcPts val="300"/>
              </a:spcBef>
              <a:spcAft>
                <a:spcPts val="300"/>
              </a:spcAft>
              <a:buFont typeface="Arial" panose="020B0604020202020204" pitchFamily="34" charset="0"/>
              <a:buChar char="•"/>
            </a:pPr>
            <a:r>
              <a:rPr lang="en-US" sz="2200" dirty="0"/>
              <a:t>Bitewing X-Rays</a:t>
            </a:r>
          </a:p>
          <a:p>
            <a:pPr marL="285750" indent="-285750">
              <a:spcBef>
                <a:spcPts val="300"/>
              </a:spcBef>
              <a:spcAft>
                <a:spcPts val="300"/>
              </a:spcAft>
              <a:buFont typeface="Arial" panose="020B0604020202020204" pitchFamily="34" charset="0"/>
              <a:buChar char="•"/>
            </a:pPr>
            <a:r>
              <a:rPr lang="en-US" sz="2200" dirty="0"/>
              <a:t>Group Dynamic Inc. (GDI) – New Flexible Spending Account (FSA) Provider</a:t>
            </a:r>
          </a:p>
          <a:p>
            <a:pPr marL="285750" indent="-285750">
              <a:spcBef>
                <a:spcPts val="300"/>
              </a:spcBef>
              <a:spcAft>
                <a:spcPts val="300"/>
              </a:spcAft>
              <a:buFont typeface="Arial" panose="020B0604020202020204" pitchFamily="34" charset="0"/>
              <a:buChar char="•"/>
            </a:pPr>
            <a:endParaRPr lang="en-US" sz="2200" dirty="0"/>
          </a:p>
        </p:txBody>
      </p:sp>
      <p:pic>
        <p:nvPicPr>
          <p:cNvPr id="5" name="Picture 4">
            <a:extLst>
              <a:ext uri="{FF2B5EF4-FFF2-40B4-BE49-F238E27FC236}">
                <a16:creationId xmlns:a16="http://schemas.microsoft.com/office/drawing/2014/main" id="{4EEDD781-2F37-4F95-BA7F-189E5E0C4D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Tree>
    <p:extLst>
      <p:ext uri="{BB962C8B-B14F-4D97-AF65-F5344CB8AC3E}">
        <p14:creationId xmlns:p14="http://schemas.microsoft.com/office/powerpoint/2010/main" val="3134283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72514-ECC4-4FD0-8188-A3202C81A488}"/>
              </a:ext>
            </a:extLst>
          </p:cNvPr>
          <p:cNvSpPr>
            <a:spLocks noGrp="1"/>
          </p:cNvSpPr>
          <p:nvPr>
            <p:ph type="title"/>
          </p:nvPr>
        </p:nvSpPr>
        <p:spPr>
          <a:xfrm>
            <a:off x="575683" y="1940755"/>
            <a:ext cx="7660705" cy="906617"/>
          </a:xfrm>
        </p:spPr>
        <p:txBody>
          <a:bodyPr>
            <a:normAutofit/>
          </a:bodyPr>
          <a:lstStyle/>
          <a:p>
            <a:pPr algn="ctr"/>
            <a:r>
              <a:rPr lang="en-US" sz="4000" b="1" i="1" dirty="0">
                <a:solidFill>
                  <a:schemeClr val="tx1"/>
                </a:solidFill>
              </a:rPr>
              <a:t>Medical Plans</a:t>
            </a:r>
          </a:p>
        </p:txBody>
      </p:sp>
      <p:pic>
        <p:nvPicPr>
          <p:cNvPr id="3" name="Picture 2">
            <a:extLst>
              <a:ext uri="{FF2B5EF4-FFF2-40B4-BE49-F238E27FC236}">
                <a16:creationId xmlns:a16="http://schemas.microsoft.com/office/drawing/2014/main" id="{C42594F0-4F2D-4900-B919-3D541D0F71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Tree>
    <p:extLst>
      <p:ext uri="{BB962C8B-B14F-4D97-AF65-F5344CB8AC3E}">
        <p14:creationId xmlns:p14="http://schemas.microsoft.com/office/powerpoint/2010/main" val="3846656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9E71E-6B49-4D3C-BDC1-50A1017A984D}"/>
              </a:ext>
            </a:extLst>
          </p:cNvPr>
          <p:cNvSpPr>
            <a:spLocks noGrp="1"/>
          </p:cNvSpPr>
          <p:nvPr>
            <p:ph type="title"/>
          </p:nvPr>
        </p:nvSpPr>
        <p:spPr>
          <a:xfrm>
            <a:off x="800100" y="738156"/>
            <a:ext cx="7543800" cy="1031306"/>
          </a:xfrm>
        </p:spPr>
        <p:txBody>
          <a:bodyPr>
            <a:normAutofit/>
          </a:bodyPr>
          <a:lstStyle/>
          <a:p>
            <a:r>
              <a:rPr lang="en-US" sz="3200" dirty="0">
                <a:solidFill>
                  <a:schemeClr val="tx1"/>
                </a:solidFill>
              </a:rPr>
              <a:t>Medical Plans</a:t>
            </a:r>
          </a:p>
        </p:txBody>
      </p:sp>
      <p:pic>
        <p:nvPicPr>
          <p:cNvPr id="3" name="Picture 2">
            <a:extLst>
              <a:ext uri="{FF2B5EF4-FFF2-40B4-BE49-F238E27FC236}">
                <a16:creationId xmlns:a16="http://schemas.microsoft.com/office/drawing/2014/main" id="{4B8689F2-A54E-4C7B-B83E-214ECE8A05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
        <p:nvSpPr>
          <p:cNvPr id="4" name="Rectangle 3">
            <a:extLst>
              <a:ext uri="{FF2B5EF4-FFF2-40B4-BE49-F238E27FC236}">
                <a16:creationId xmlns:a16="http://schemas.microsoft.com/office/drawing/2014/main" id="{17C53494-311C-4727-9142-7D073F64FF3F}"/>
              </a:ext>
            </a:extLst>
          </p:cNvPr>
          <p:cNvSpPr/>
          <p:nvPr/>
        </p:nvSpPr>
        <p:spPr>
          <a:xfrm>
            <a:off x="800100" y="1758851"/>
            <a:ext cx="8170280" cy="4524315"/>
          </a:xfrm>
          <a:prstGeom prst="rect">
            <a:avLst/>
          </a:prstGeom>
        </p:spPr>
        <p:txBody>
          <a:bodyPr wrap="square">
            <a:spAutoFit/>
          </a:bodyPr>
          <a:lstStyle/>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000" dirty="0"/>
              <a:t>Wesleyan will continue to offer three health plans through Cigna: </a:t>
            </a:r>
          </a:p>
          <a:p>
            <a:pPr marL="1143000" lvl="2" indent="-342900">
              <a:buFont typeface="Arial" panose="020B0604020202020204" pitchFamily="34" charset="0"/>
              <a:buChar char="•"/>
            </a:pPr>
            <a:r>
              <a:rPr lang="en-US" sz="2000" dirty="0"/>
              <a:t>Open Access Plan - OAP</a:t>
            </a:r>
          </a:p>
          <a:p>
            <a:pPr marL="1143000" lvl="2" indent="-342900">
              <a:buFont typeface="Arial" panose="020B0604020202020204" pitchFamily="34" charset="0"/>
              <a:buChar char="•"/>
            </a:pPr>
            <a:r>
              <a:rPr lang="en-US" sz="2000" dirty="0"/>
              <a:t>Open Access In-Network Plan - OAPIN</a:t>
            </a:r>
          </a:p>
          <a:p>
            <a:pPr marL="1143000" lvl="2" indent="-342900">
              <a:buFont typeface="Arial" panose="020B0604020202020204" pitchFamily="34" charset="0"/>
              <a:buChar char="•"/>
            </a:pPr>
            <a:r>
              <a:rPr lang="en-US" sz="2000" dirty="0"/>
              <a:t>High-Deductible Health Plan with a HSA option - HDHP </a:t>
            </a:r>
          </a:p>
          <a:p>
            <a:pPr marL="1600200" lvl="3" indent="-342900">
              <a:buFont typeface="Calibri" panose="020F0502020204030204" pitchFamily="34" charset="0"/>
              <a:buChar char="₋"/>
            </a:pPr>
            <a:r>
              <a:rPr lang="en-US" sz="2000" dirty="0"/>
              <a:t>Employee choice</a:t>
            </a:r>
          </a:p>
          <a:p>
            <a:pPr marL="1600200" lvl="3" indent="-342900">
              <a:buFont typeface="Calibri" panose="020F0502020204030204" pitchFamily="34" charset="0"/>
              <a:buChar char="₋"/>
            </a:pPr>
            <a:r>
              <a:rPr lang="en-US" sz="2000" dirty="0"/>
              <a:t>Tax preferred opportunity to save for future healthcare needs</a:t>
            </a:r>
          </a:p>
          <a:p>
            <a:pPr marL="1600200" lvl="3" indent="-342900">
              <a:buFont typeface="Calibri" panose="020F0502020204030204" pitchFamily="34" charset="0"/>
              <a:buChar char="₋"/>
            </a:pPr>
            <a:r>
              <a:rPr lang="en-US" sz="2000" dirty="0"/>
              <a:t>More employee control over health care expenditures</a:t>
            </a:r>
          </a:p>
          <a:p>
            <a:pPr marL="1600200" lvl="3" indent="-342900">
              <a:buFont typeface="Calibri" panose="020F0502020204030204" pitchFamily="34" charset="0"/>
              <a:buChar char="₋"/>
            </a:pPr>
            <a:r>
              <a:rPr lang="en-US" sz="2000" dirty="0"/>
              <a:t>Portability</a:t>
            </a:r>
          </a:p>
          <a:p>
            <a:pPr marL="1257300" lvl="3"/>
            <a:endParaRPr lang="en-US" sz="1600" dirty="0"/>
          </a:p>
          <a:p>
            <a:pPr marL="342900" indent="-342900">
              <a:buFont typeface="Arial" panose="020B0604020202020204" pitchFamily="34" charset="0"/>
              <a:buChar char="•"/>
            </a:pPr>
            <a:r>
              <a:rPr lang="en-US" dirty="0"/>
              <a:t>Telemedicine</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dirty="0"/>
              <a:t>Dependents are covered up to age 26 </a:t>
            </a:r>
          </a:p>
          <a:p>
            <a:r>
              <a:rPr lang="en-US" dirty="0"/>
              <a:t>        (coverage will terminate at the end of the month following 26</a:t>
            </a:r>
            <a:r>
              <a:rPr lang="en-US" baseline="30000" dirty="0"/>
              <a:t>th</a:t>
            </a:r>
            <a:r>
              <a:rPr lang="en-US" dirty="0"/>
              <a:t> birthday)</a:t>
            </a:r>
          </a:p>
          <a:p>
            <a:pPr marL="1600200" lvl="3" indent="-342900">
              <a:buFont typeface="Calibri" panose="020F0502020204030204" pitchFamily="34" charset="0"/>
              <a:buChar char="₋"/>
            </a:pPr>
            <a:endParaRPr lang="en-US" sz="2000" dirty="0"/>
          </a:p>
          <a:p>
            <a:pPr marL="1257300" lvl="3"/>
            <a:r>
              <a:rPr lang="en-US" sz="800" dirty="0"/>
              <a:t> </a:t>
            </a:r>
            <a:endParaRPr lang="en-US" sz="1600" dirty="0"/>
          </a:p>
        </p:txBody>
      </p:sp>
    </p:spTree>
    <p:extLst>
      <p:ext uri="{BB962C8B-B14F-4D97-AF65-F5344CB8AC3E}">
        <p14:creationId xmlns:p14="http://schemas.microsoft.com/office/powerpoint/2010/main" val="87290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196560"/>
            <a:ext cx="7543800" cy="454967"/>
          </a:xfrm>
        </p:spPr>
        <p:txBody>
          <a:bodyPr>
            <a:normAutofit fontScale="90000"/>
          </a:bodyPr>
          <a:lstStyle/>
          <a:p>
            <a:r>
              <a:rPr lang="en-US" sz="3600" dirty="0">
                <a:solidFill>
                  <a:schemeClr val="tx1"/>
                </a:solidFill>
              </a:rPr>
              <a:t>Key Plan Definitions</a:t>
            </a:r>
          </a:p>
        </p:txBody>
      </p:sp>
      <p:sp>
        <p:nvSpPr>
          <p:cNvPr id="3" name="Rectangle 2"/>
          <p:cNvSpPr/>
          <p:nvPr/>
        </p:nvSpPr>
        <p:spPr>
          <a:xfrm>
            <a:off x="822960" y="1790610"/>
            <a:ext cx="7980218" cy="3677930"/>
          </a:xfrm>
          <a:prstGeom prst="rect">
            <a:avLst/>
          </a:prstGeom>
        </p:spPr>
        <p:txBody>
          <a:bodyPr wrap="square">
            <a:spAutoFit/>
          </a:bodyPr>
          <a:lstStyle/>
          <a:p>
            <a:r>
              <a:rPr lang="en-US" sz="1300" b="1" dirty="0">
                <a:latin typeface="Calibri" panose="020F0502020204030204" pitchFamily="34" charset="0"/>
                <a:ea typeface="Calibri" panose="020F0502020204030204" pitchFamily="34" charset="0"/>
                <a:cs typeface="Times New Roman" panose="02020603050405020304" pitchFamily="18" charset="0"/>
              </a:rPr>
              <a:t>Copay </a:t>
            </a:r>
            <a:r>
              <a:rPr lang="en-US" sz="1300" dirty="0">
                <a:latin typeface="Calibri" panose="020F0502020204030204" pitchFamily="34" charset="0"/>
                <a:ea typeface="Calibri" panose="020F0502020204030204" pitchFamily="34" charset="0"/>
                <a:cs typeface="Times New Roman" panose="02020603050405020304" pitchFamily="18" charset="0"/>
              </a:rPr>
              <a:t>- A fixed amount you pay for a covered health care service at the time you receive the service. Applied to out of pocket maximum, not deductibles.</a:t>
            </a:r>
          </a:p>
          <a:p>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sz="1300" b="1" dirty="0">
                <a:latin typeface="Calibri" panose="020F0502020204030204" pitchFamily="34" charset="0"/>
                <a:ea typeface="Calibri" panose="020F0502020204030204" pitchFamily="34" charset="0"/>
                <a:cs typeface="Times New Roman" panose="02020603050405020304" pitchFamily="18" charset="0"/>
              </a:rPr>
              <a:t>Coinsurance </a:t>
            </a:r>
            <a:r>
              <a:rPr lang="en-US" sz="1300" dirty="0">
                <a:latin typeface="Calibri" panose="020F0502020204030204" pitchFamily="34" charset="0"/>
                <a:ea typeface="Calibri" panose="020F0502020204030204" pitchFamily="34" charset="0"/>
                <a:cs typeface="Times New Roman" panose="02020603050405020304" pitchFamily="18" charset="0"/>
              </a:rPr>
              <a:t>–Your cost share after the deductible is met.  For example, if the health insurance plan’s allowed amount for an office visit is $100 and your coinsurance is 20% after deductible, you pay 20% of $100 or $20 and the plan pays $80% or $80. </a:t>
            </a:r>
          </a:p>
          <a:p>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sz="1300" b="1" dirty="0">
                <a:latin typeface="Calibri" panose="020F0502020204030204" pitchFamily="34" charset="0"/>
                <a:ea typeface="Calibri" panose="020F0502020204030204" pitchFamily="34" charset="0"/>
                <a:cs typeface="Times New Roman" panose="02020603050405020304" pitchFamily="18" charset="0"/>
              </a:rPr>
              <a:t>Deductible </a:t>
            </a:r>
            <a:r>
              <a:rPr lang="en-US" sz="1300" dirty="0">
                <a:latin typeface="Calibri" panose="020F0502020204030204" pitchFamily="34" charset="0"/>
                <a:ea typeface="Calibri" panose="020F0502020204030204" pitchFamily="34" charset="0"/>
                <a:cs typeface="Times New Roman" panose="02020603050405020304" pitchFamily="18" charset="0"/>
              </a:rPr>
              <a:t>- The amount you pay for healthcare services before your health insurance begins to pay. For example, a $500 deductible, requires you pay the first $500 of covered services before any applicable copays or coinsurance applies.</a:t>
            </a:r>
          </a:p>
          <a:p>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sz="1300" b="1" dirty="0">
                <a:latin typeface="Calibri" panose="020F0502020204030204" pitchFamily="34" charset="0"/>
                <a:ea typeface="Calibri" panose="020F0502020204030204" pitchFamily="34" charset="0"/>
                <a:cs typeface="Times New Roman" panose="02020603050405020304" pitchFamily="18" charset="0"/>
              </a:rPr>
              <a:t>In-Network </a:t>
            </a:r>
            <a:r>
              <a:rPr lang="en-US" sz="1300" dirty="0">
                <a:latin typeface="Calibri" panose="020F0502020204030204" pitchFamily="34" charset="0"/>
                <a:ea typeface="Calibri" panose="020F0502020204030204" pitchFamily="34" charset="0"/>
                <a:cs typeface="Times New Roman" panose="02020603050405020304" pitchFamily="18" charset="0"/>
              </a:rPr>
              <a:t>- A group of doctors, clinics, hospitals and other healthcare providers that have an agreement with a medical plan provider. You’ll pay less when you use in-network providers. </a:t>
            </a:r>
          </a:p>
          <a:p>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sz="1300" b="1" dirty="0">
                <a:latin typeface="Calibri" panose="020F0502020204030204" pitchFamily="34" charset="0"/>
                <a:ea typeface="Calibri" panose="020F0502020204030204" pitchFamily="34" charset="0"/>
                <a:cs typeface="Times New Roman" panose="02020603050405020304" pitchFamily="18" charset="0"/>
              </a:rPr>
              <a:t>Out-of-Pocket Maximum </a:t>
            </a:r>
            <a:r>
              <a:rPr lang="en-US" sz="1300" dirty="0">
                <a:latin typeface="Calibri" panose="020F0502020204030204" pitchFamily="34" charset="0"/>
                <a:ea typeface="Calibri" panose="020F0502020204030204" pitchFamily="34" charset="0"/>
                <a:cs typeface="Times New Roman" panose="02020603050405020304" pitchFamily="18" charset="0"/>
              </a:rPr>
              <a:t>– The maximum cost you will pay in deductibles, coinsurance and copays. Once met, your health plan pays 100 percent of the costs of covered benefits. However, you must pay for certain out of-network charges above reasonable and customary amounts. </a:t>
            </a:r>
          </a:p>
        </p:txBody>
      </p:sp>
      <p:pic>
        <p:nvPicPr>
          <p:cNvPr id="4" name="Picture 3">
            <a:extLst>
              <a:ext uri="{FF2B5EF4-FFF2-40B4-BE49-F238E27FC236}">
                <a16:creationId xmlns:a16="http://schemas.microsoft.com/office/drawing/2014/main" id="{4B8689F2-A54E-4C7B-B83E-214ECE8A05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Tree>
    <p:extLst>
      <p:ext uri="{BB962C8B-B14F-4D97-AF65-F5344CB8AC3E}">
        <p14:creationId xmlns:p14="http://schemas.microsoft.com/office/powerpoint/2010/main" val="2641521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1F24-5126-41F6-8366-CB3421982C80}"/>
              </a:ext>
            </a:extLst>
          </p:cNvPr>
          <p:cNvSpPr>
            <a:spLocks noGrp="1"/>
          </p:cNvSpPr>
          <p:nvPr>
            <p:ph type="title"/>
          </p:nvPr>
        </p:nvSpPr>
        <p:spPr>
          <a:xfrm>
            <a:off x="822960" y="1068613"/>
            <a:ext cx="7543800" cy="668748"/>
          </a:xfrm>
        </p:spPr>
        <p:txBody>
          <a:bodyPr>
            <a:normAutofit fontScale="90000"/>
          </a:bodyPr>
          <a:lstStyle/>
          <a:p>
            <a:r>
              <a:rPr lang="en-US" sz="3200" dirty="0">
                <a:solidFill>
                  <a:schemeClr val="tx1"/>
                </a:solidFill>
              </a:rPr>
              <a:t>OAP/OAPIN Deductible and Out of Pocket Maximum</a:t>
            </a:r>
          </a:p>
        </p:txBody>
      </p:sp>
      <p:pic>
        <p:nvPicPr>
          <p:cNvPr id="3" name="Picture 2">
            <a:extLst>
              <a:ext uri="{FF2B5EF4-FFF2-40B4-BE49-F238E27FC236}">
                <a16:creationId xmlns:a16="http://schemas.microsoft.com/office/drawing/2014/main" id="{9B5536C1-C3A9-421E-8F0E-AB1F7ABC28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
        <p:nvSpPr>
          <p:cNvPr id="4" name="Rectangle 3">
            <a:extLst>
              <a:ext uri="{FF2B5EF4-FFF2-40B4-BE49-F238E27FC236}">
                <a16:creationId xmlns:a16="http://schemas.microsoft.com/office/drawing/2014/main" id="{078C1958-8589-4C3C-867C-45B100872001}"/>
              </a:ext>
            </a:extLst>
          </p:cNvPr>
          <p:cNvSpPr/>
          <p:nvPr/>
        </p:nvSpPr>
        <p:spPr>
          <a:xfrm>
            <a:off x="822960" y="1875099"/>
            <a:ext cx="8186817" cy="4154984"/>
          </a:xfrm>
          <a:prstGeom prst="rect">
            <a:avLst/>
          </a:prstGeom>
        </p:spPr>
        <p:txBody>
          <a:bodyPr wrap="square">
            <a:spAutoFit/>
          </a:bodyPr>
          <a:lstStyle/>
          <a:p>
            <a:pPr marL="285750" indent="-285750">
              <a:buFont typeface="Arial" panose="020B0604020202020204" pitchFamily="34" charset="0"/>
              <a:buChar char="•"/>
            </a:pPr>
            <a:r>
              <a:rPr lang="en-US" sz="1600" dirty="0"/>
              <a:t>There is a $500 individual/$1,000 family deductible. And $1,500 individual and $3,000 family out of pocket maximum. </a:t>
            </a:r>
          </a:p>
          <a:p>
            <a:pPr marL="285750" indent="-285750">
              <a:buFont typeface="Arial" panose="020B0604020202020204" pitchFamily="34" charset="0"/>
              <a:buChar char="•"/>
            </a:pPr>
            <a:r>
              <a:rPr lang="en-US" sz="1600" dirty="0"/>
              <a:t>One family member will not be required to satisfy the entire deductible/out of pocket maximum before benefits become payable.</a:t>
            </a:r>
          </a:p>
          <a:p>
            <a:endParaRPr lang="en-US" sz="1000" dirty="0"/>
          </a:p>
          <a:p>
            <a:r>
              <a:rPr lang="en-US" sz="1600" dirty="0"/>
              <a:t>	Example: </a:t>
            </a:r>
          </a:p>
          <a:p>
            <a:pPr marL="742950" lvl="1" indent="-285750">
              <a:buFont typeface="Arial" panose="020B0604020202020204" pitchFamily="34" charset="0"/>
              <a:buChar char="•"/>
            </a:pPr>
            <a:r>
              <a:rPr lang="en-US" sz="1600" dirty="0"/>
              <a:t>Employee incurs $550 in deductible expenses on Feb 1</a:t>
            </a:r>
            <a:r>
              <a:rPr lang="en-US" sz="1600" baseline="30000" dirty="0"/>
              <a:t>st</a:t>
            </a:r>
            <a:r>
              <a:rPr lang="en-US" sz="1600" dirty="0"/>
              <a:t>. Deductible related services for this employee are now covered.</a:t>
            </a:r>
          </a:p>
          <a:p>
            <a:pPr marL="742950" lvl="1" indent="-285750">
              <a:buFont typeface="Arial" panose="020B0604020202020204" pitchFamily="34" charset="0"/>
              <a:buChar char="•"/>
            </a:pPr>
            <a:r>
              <a:rPr lang="en-US" sz="1600" dirty="0"/>
              <a:t>Spouse incurs $350 in deductible expenses on Sept 1</a:t>
            </a:r>
            <a:r>
              <a:rPr lang="en-US" sz="1600" baseline="30000" dirty="0"/>
              <a:t>st</a:t>
            </a:r>
            <a:endParaRPr lang="en-US" sz="1600" dirty="0"/>
          </a:p>
          <a:p>
            <a:pPr marL="742950" lvl="1" indent="-285750">
              <a:buFont typeface="Arial" panose="020B0604020202020204" pitchFamily="34" charset="0"/>
              <a:buChar char="•"/>
            </a:pPr>
            <a:r>
              <a:rPr lang="en-US" sz="1600" dirty="0"/>
              <a:t>Child incurs $100 in deductible expenses on Sept 10</a:t>
            </a:r>
            <a:r>
              <a:rPr lang="en-US" sz="1600" baseline="30000" dirty="0"/>
              <a:t>th</a:t>
            </a:r>
            <a:endParaRPr lang="en-US" sz="1600" dirty="0"/>
          </a:p>
          <a:p>
            <a:endParaRPr lang="en-US" sz="1000" dirty="0"/>
          </a:p>
          <a:p>
            <a:r>
              <a:rPr lang="en-US" sz="1600" dirty="0"/>
              <a:t>Deductible related services are now covered as of Sept 10</a:t>
            </a:r>
            <a:r>
              <a:rPr lang="en-US" sz="1600" baseline="30000" dirty="0"/>
              <a:t>th</a:t>
            </a:r>
            <a:r>
              <a:rPr lang="en-US" sz="1600" dirty="0"/>
              <a:t> as the full $1,000 family deductible was met.</a:t>
            </a:r>
          </a:p>
          <a:p>
            <a:endParaRPr lang="en-US" sz="1000" dirty="0"/>
          </a:p>
          <a:p>
            <a:r>
              <a:rPr lang="en-US" sz="1600" dirty="0"/>
              <a:t>If the deductible had not been embedded, coverage for the employee would not have been covered until Sept 10</a:t>
            </a:r>
            <a:r>
              <a:rPr lang="en-US" sz="1600" baseline="30000" dirty="0"/>
              <a:t>th</a:t>
            </a:r>
            <a:r>
              <a:rPr lang="en-US" sz="1600" dirty="0"/>
              <a:t> when the full $1,000 was met.</a:t>
            </a:r>
          </a:p>
          <a:p>
            <a:endParaRPr lang="en-US" sz="1000" dirty="0"/>
          </a:p>
          <a:p>
            <a:r>
              <a:rPr lang="en-US" sz="1600" dirty="0"/>
              <a:t>Same concept applies to the out of pocket maximum amounts of $1,500 and $3,000.</a:t>
            </a:r>
          </a:p>
        </p:txBody>
      </p:sp>
    </p:spTree>
    <p:extLst>
      <p:ext uri="{BB962C8B-B14F-4D97-AF65-F5344CB8AC3E}">
        <p14:creationId xmlns:p14="http://schemas.microsoft.com/office/powerpoint/2010/main" val="3326042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A8EEAE-C69E-4A67-ACD4-A8393F570547}"/>
              </a:ext>
            </a:extLst>
          </p:cNvPr>
          <p:cNvSpPr>
            <a:spLocks noGrp="1"/>
          </p:cNvSpPr>
          <p:nvPr>
            <p:ph type="title"/>
          </p:nvPr>
        </p:nvSpPr>
        <p:spPr/>
        <p:txBody>
          <a:bodyPr>
            <a:normAutofit/>
          </a:bodyPr>
          <a:lstStyle/>
          <a:p>
            <a:r>
              <a:rPr lang="en-US" sz="2900" dirty="0">
                <a:solidFill>
                  <a:schemeClr val="tx1"/>
                </a:solidFill>
              </a:rPr>
              <a:t>HDHP Non Deductible and Out of Pocket Maximum</a:t>
            </a:r>
          </a:p>
        </p:txBody>
      </p:sp>
      <p:sp>
        <p:nvSpPr>
          <p:cNvPr id="4" name="Content Placeholder 3">
            <a:extLst>
              <a:ext uri="{FF2B5EF4-FFF2-40B4-BE49-F238E27FC236}">
                <a16:creationId xmlns:a16="http://schemas.microsoft.com/office/drawing/2014/main" id="{A7CAA7BA-4D47-49A9-A687-DA0FC48E71A4}"/>
              </a:ext>
            </a:extLst>
          </p:cNvPr>
          <p:cNvSpPr>
            <a:spLocks noGrp="1"/>
          </p:cNvSpPr>
          <p:nvPr>
            <p:ph idx="1"/>
          </p:nvPr>
        </p:nvSpPr>
        <p:spPr/>
        <p:txBody>
          <a:bodyPr>
            <a:normAutofit fontScale="92500" lnSpcReduction="10000"/>
          </a:bodyPr>
          <a:lstStyle/>
          <a:p>
            <a:pPr marL="0" indent="0">
              <a:buNone/>
            </a:pPr>
            <a:endParaRPr lang="en-US" sz="1000" dirty="0"/>
          </a:p>
          <a:p>
            <a:pPr marL="742950" lvl="1" indent="-347472">
              <a:buFont typeface="Arial" panose="020B0604020202020204" pitchFamily="34" charset="0"/>
              <a:buChar char="•"/>
            </a:pPr>
            <a:r>
              <a:rPr lang="en-US" sz="1700" dirty="0">
                <a:solidFill>
                  <a:schemeClr val="tx1"/>
                </a:solidFill>
              </a:rPr>
              <a:t>There is a $1,500 individual / $3,000 family deductible and $3,000 individual and $6,000 family out of pocket maximum</a:t>
            </a:r>
          </a:p>
          <a:p>
            <a:pPr marL="742950" lvl="1" indent="-347472">
              <a:buFont typeface="Arial" panose="020B0604020202020204" pitchFamily="34" charset="0"/>
              <a:buChar char="•"/>
            </a:pPr>
            <a:r>
              <a:rPr lang="en-US" sz="1700" dirty="0">
                <a:solidFill>
                  <a:schemeClr val="tx1"/>
                </a:solidFill>
              </a:rPr>
              <a:t>There is </a:t>
            </a:r>
            <a:r>
              <a:rPr lang="en-US" sz="1700" b="1" u="sng" dirty="0">
                <a:solidFill>
                  <a:schemeClr val="tx1"/>
                </a:solidFill>
              </a:rPr>
              <a:t>no</a:t>
            </a:r>
            <a:r>
              <a:rPr lang="en-US" sz="1700" dirty="0">
                <a:solidFill>
                  <a:schemeClr val="tx1"/>
                </a:solidFill>
              </a:rPr>
              <a:t> individual limit built into the family deductible or out of pocket maximum. </a:t>
            </a:r>
          </a:p>
          <a:p>
            <a:pPr marL="742950" lvl="1" indent="-347472">
              <a:buFont typeface="Arial" panose="020B0604020202020204" pitchFamily="34" charset="0"/>
              <a:buChar char="•"/>
            </a:pPr>
            <a:endParaRPr lang="en-US" sz="1100" dirty="0">
              <a:solidFill>
                <a:schemeClr val="tx1"/>
              </a:solidFill>
            </a:endParaRPr>
          </a:p>
          <a:p>
            <a:pPr marL="395478" lvl="1" indent="0">
              <a:buNone/>
            </a:pPr>
            <a:r>
              <a:rPr lang="en-US" dirty="0">
                <a:solidFill>
                  <a:schemeClr val="tx1"/>
                </a:solidFill>
              </a:rPr>
              <a:t>       </a:t>
            </a:r>
            <a:r>
              <a:rPr lang="en-US" sz="1700" dirty="0">
                <a:solidFill>
                  <a:schemeClr val="tx1"/>
                </a:solidFill>
              </a:rPr>
              <a:t>Example: </a:t>
            </a:r>
          </a:p>
          <a:p>
            <a:pPr marL="1046988" lvl="3" indent="-285750">
              <a:buFont typeface="Arial" panose="020B0604020202020204" pitchFamily="34" charset="0"/>
              <a:buChar char="•"/>
            </a:pPr>
            <a:r>
              <a:rPr lang="en-US" sz="1700" dirty="0">
                <a:solidFill>
                  <a:schemeClr val="tx1"/>
                </a:solidFill>
              </a:rPr>
              <a:t>Employee incurs $1,500 in deductible expenses on Feb 1</a:t>
            </a:r>
            <a:r>
              <a:rPr lang="en-US" sz="1700" baseline="30000" dirty="0">
                <a:solidFill>
                  <a:schemeClr val="tx1"/>
                </a:solidFill>
              </a:rPr>
              <a:t>st</a:t>
            </a:r>
            <a:endParaRPr lang="en-US" sz="1700" dirty="0">
              <a:solidFill>
                <a:schemeClr val="tx1"/>
              </a:solidFill>
            </a:endParaRPr>
          </a:p>
          <a:p>
            <a:pPr marL="1046988" lvl="3" indent="-285750">
              <a:buFont typeface="Arial" panose="020B0604020202020204" pitchFamily="34" charset="0"/>
              <a:buChar char="•"/>
            </a:pPr>
            <a:r>
              <a:rPr lang="en-US" sz="1700" dirty="0">
                <a:solidFill>
                  <a:schemeClr val="tx1"/>
                </a:solidFill>
              </a:rPr>
              <a:t>Spouse incurs $1,000 in deductible expenses on Sept 1</a:t>
            </a:r>
            <a:r>
              <a:rPr lang="en-US" sz="1700" baseline="30000" dirty="0">
                <a:solidFill>
                  <a:schemeClr val="tx1"/>
                </a:solidFill>
              </a:rPr>
              <a:t>st</a:t>
            </a:r>
            <a:endParaRPr lang="en-US" sz="1700" dirty="0">
              <a:solidFill>
                <a:schemeClr val="tx1"/>
              </a:solidFill>
            </a:endParaRPr>
          </a:p>
          <a:p>
            <a:pPr marL="1046988" lvl="3" indent="-285750">
              <a:buFont typeface="Arial" panose="020B0604020202020204" pitchFamily="34" charset="0"/>
              <a:buChar char="•"/>
            </a:pPr>
            <a:r>
              <a:rPr lang="en-US" sz="1700" dirty="0">
                <a:solidFill>
                  <a:schemeClr val="tx1"/>
                </a:solidFill>
              </a:rPr>
              <a:t>Child incurs $500 in deductible expenses on Sept 10</a:t>
            </a:r>
            <a:r>
              <a:rPr lang="en-US" sz="1700" baseline="30000" dirty="0">
                <a:solidFill>
                  <a:schemeClr val="tx1"/>
                </a:solidFill>
              </a:rPr>
              <a:t>th</a:t>
            </a:r>
            <a:endParaRPr lang="en-US" sz="1700" dirty="0">
              <a:solidFill>
                <a:schemeClr val="tx1"/>
              </a:solidFill>
            </a:endParaRPr>
          </a:p>
          <a:p>
            <a:pPr marL="395478" lvl="1" indent="0">
              <a:buNone/>
            </a:pPr>
            <a:endParaRPr lang="en-US" sz="1100" dirty="0">
              <a:solidFill>
                <a:schemeClr val="tx1"/>
              </a:solidFill>
            </a:endParaRPr>
          </a:p>
          <a:p>
            <a:pPr marL="395478" lvl="1" indent="0">
              <a:buNone/>
            </a:pPr>
            <a:r>
              <a:rPr lang="en-US" sz="1700" dirty="0">
                <a:solidFill>
                  <a:schemeClr val="tx1"/>
                </a:solidFill>
              </a:rPr>
              <a:t>Coinsurance/copay coverage begins on Sept 10</a:t>
            </a:r>
            <a:r>
              <a:rPr lang="en-US" sz="1700" baseline="30000" dirty="0">
                <a:solidFill>
                  <a:schemeClr val="tx1"/>
                </a:solidFill>
              </a:rPr>
              <a:t>th</a:t>
            </a:r>
            <a:r>
              <a:rPr lang="en-US" sz="1700" dirty="0">
                <a:solidFill>
                  <a:schemeClr val="tx1"/>
                </a:solidFill>
              </a:rPr>
              <a:t> because the full $3,000 family deductible is met</a:t>
            </a:r>
          </a:p>
          <a:p>
            <a:pPr marL="395478" lvl="1" indent="0">
              <a:buNone/>
            </a:pPr>
            <a:endParaRPr lang="en-US" sz="1100" dirty="0">
              <a:solidFill>
                <a:schemeClr val="tx1"/>
              </a:solidFill>
            </a:endParaRPr>
          </a:p>
          <a:p>
            <a:pPr marL="395478" lvl="1" indent="0">
              <a:buNone/>
            </a:pPr>
            <a:r>
              <a:rPr lang="en-US" sz="1700" dirty="0">
                <a:solidFill>
                  <a:schemeClr val="tx1"/>
                </a:solidFill>
              </a:rPr>
              <a:t>Once the family reaches the $6,000 out of pocket maximum, services for </a:t>
            </a:r>
            <a:r>
              <a:rPr lang="en-US" sz="1700" b="1" u="sng" dirty="0">
                <a:solidFill>
                  <a:schemeClr val="tx1"/>
                </a:solidFill>
              </a:rPr>
              <a:t>all</a:t>
            </a:r>
            <a:r>
              <a:rPr lang="en-US" sz="1700" dirty="0">
                <a:solidFill>
                  <a:schemeClr val="tx1"/>
                </a:solidFill>
              </a:rPr>
              <a:t> family members are covered at 100% for the remainder of the calendar year</a:t>
            </a:r>
          </a:p>
          <a:p>
            <a:endParaRPr lang="en-US" dirty="0"/>
          </a:p>
        </p:txBody>
      </p:sp>
    </p:spTree>
    <p:extLst>
      <p:ext uri="{BB962C8B-B14F-4D97-AF65-F5344CB8AC3E}">
        <p14:creationId xmlns:p14="http://schemas.microsoft.com/office/powerpoint/2010/main" val="378062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10860-DF77-415F-894A-9EBD42DAB3B7}"/>
              </a:ext>
            </a:extLst>
          </p:cNvPr>
          <p:cNvSpPr>
            <a:spLocks noGrp="1"/>
          </p:cNvSpPr>
          <p:nvPr>
            <p:ph type="title"/>
          </p:nvPr>
        </p:nvSpPr>
        <p:spPr>
          <a:xfrm>
            <a:off x="822960" y="286604"/>
            <a:ext cx="8193718" cy="1450757"/>
          </a:xfrm>
        </p:spPr>
        <p:txBody>
          <a:bodyPr>
            <a:normAutofit/>
          </a:bodyPr>
          <a:lstStyle/>
          <a:p>
            <a:r>
              <a:rPr lang="en-US" sz="3200" dirty="0">
                <a:solidFill>
                  <a:schemeClr val="tx1"/>
                </a:solidFill>
              </a:rPr>
              <a:t>What is a High-Deductible Health Plan (HDHP)</a:t>
            </a:r>
          </a:p>
        </p:txBody>
      </p:sp>
      <p:pic>
        <p:nvPicPr>
          <p:cNvPr id="3" name="Picture 2">
            <a:extLst>
              <a:ext uri="{FF2B5EF4-FFF2-40B4-BE49-F238E27FC236}">
                <a16:creationId xmlns:a16="http://schemas.microsoft.com/office/drawing/2014/main" id="{F5C15559-9B1D-4DEA-B948-D00C2DE076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
        <p:nvSpPr>
          <p:cNvPr id="4" name="Rectangle 3">
            <a:extLst>
              <a:ext uri="{FF2B5EF4-FFF2-40B4-BE49-F238E27FC236}">
                <a16:creationId xmlns:a16="http://schemas.microsoft.com/office/drawing/2014/main" id="{9CCACC85-5133-4022-9B5E-55F311DE6384}"/>
              </a:ext>
            </a:extLst>
          </p:cNvPr>
          <p:cNvSpPr/>
          <p:nvPr/>
        </p:nvSpPr>
        <p:spPr>
          <a:xfrm>
            <a:off x="822959" y="1795234"/>
            <a:ext cx="7753881" cy="3016210"/>
          </a:xfrm>
          <a:prstGeom prst="rect">
            <a:avLst/>
          </a:prstGeom>
        </p:spPr>
        <p:txBody>
          <a:bodyPr wrap="square">
            <a:spAutoFit/>
          </a:bodyPr>
          <a:lstStyle/>
          <a:p>
            <a:pPr marL="342900" indent="-342900">
              <a:buFont typeface="Arial" panose="020B0604020202020204" pitchFamily="34" charset="0"/>
              <a:buChar char="•"/>
            </a:pPr>
            <a:r>
              <a:rPr lang="en-US" sz="2000" dirty="0"/>
              <a:t>A medical and prescription plan with an up-front deductible applicable to </a:t>
            </a:r>
            <a:r>
              <a:rPr lang="en-US" sz="2000" b="1" u="sng" dirty="0"/>
              <a:t>all</a:t>
            </a:r>
            <a:r>
              <a:rPr lang="en-US" sz="2000" dirty="0"/>
              <a:t> eligible medical and pharmacy expenses with the exception of preventive care.</a:t>
            </a:r>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r>
              <a:rPr lang="en-US" sz="2000" dirty="0"/>
              <a:t>This plan can be combined with a Health Savings Account (HSA) if you meet the eligibility requirements.</a:t>
            </a:r>
          </a:p>
          <a:p>
            <a:pPr marL="342900" indent="-342900">
              <a:buFont typeface="Arial" panose="020B0604020202020204" pitchFamily="34" charset="0"/>
              <a:buChar char="•"/>
            </a:pPr>
            <a:endParaRPr lang="en-US" sz="2000" dirty="0">
              <a:solidFill>
                <a:srgbClr val="FF0000"/>
              </a:solidFill>
            </a:endParaRPr>
          </a:p>
          <a:p>
            <a:endParaRPr lang="en-US" sz="1000" dirty="0">
              <a:solidFill>
                <a:srgbClr val="FF0000"/>
              </a:solidFill>
            </a:endParaRPr>
          </a:p>
          <a:p>
            <a:endParaRPr lang="en-US" sz="1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1000" dirty="0"/>
          </a:p>
          <a:p>
            <a:pPr marL="342900" indent="-342900">
              <a:buFont typeface="Arial" panose="020B0604020202020204" pitchFamily="34" charset="0"/>
              <a:buChar char="•"/>
            </a:pPr>
            <a:endParaRPr lang="en-US" sz="1000" dirty="0"/>
          </a:p>
        </p:txBody>
      </p:sp>
    </p:spTree>
    <p:extLst>
      <p:ext uri="{BB962C8B-B14F-4D97-AF65-F5344CB8AC3E}">
        <p14:creationId xmlns:p14="http://schemas.microsoft.com/office/powerpoint/2010/main" val="36017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66DF7-2929-46D3-8A3A-3351755EDF16}"/>
              </a:ext>
            </a:extLst>
          </p:cNvPr>
          <p:cNvSpPr>
            <a:spLocks noGrp="1"/>
          </p:cNvSpPr>
          <p:nvPr>
            <p:ph type="title"/>
          </p:nvPr>
        </p:nvSpPr>
        <p:spPr>
          <a:xfrm>
            <a:off x="811839" y="1095459"/>
            <a:ext cx="7543800" cy="668748"/>
          </a:xfrm>
        </p:spPr>
        <p:txBody>
          <a:bodyPr>
            <a:normAutofit/>
          </a:bodyPr>
          <a:lstStyle/>
          <a:p>
            <a:r>
              <a:rPr lang="en-US" sz="3200" dirty="0">
                <a:solidFill>
                  <a:schemeClr val="tx1"/>
                </a:solidFill>
              </a:rPr>
              <a:t>Wesleyan 2020 Pharmacy Plan Design Review</a:t>
            </a:r>
          </a:p>
        </p:txBody>
      </p:sp>
      <p:pic>
        <p:nvPicPr>
          <p:cNvPr id="3" name="Picture 2">
            <a:extLst>
              <a:ext uri="{FF2B5EF4-FFF2-40B4-BE49-F238E27FC236}">
                <a16:creationId xmlns:a16="http://schemas.microsoft.com/office/drawing/2014/main" id="{81C06B49-1037-4AC6-9874-99F69FA0A8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graphicFrame>
        <p:nvGraphicFramePr>
          <p:cNvPr id="5" name="Table 4">
            <a:extLst>
              <a:ext uri="{FF2B5EF4-FFF2-40B4-BE49-F238E27FC236}">
                <a16:creationId xmlns:a16="http://schemas.microsoft.com/office/drawing/2014/main" id="{E3AC558B-6B75-4963-B2E3-ACC7D06F5CB3}"/>
              </a:ext>
            </a:extLst>
          </p:cNvPr>
          <p:cNvGraphicFramePr>
            <a:graphicFrameLocks noGrp="1"/>
          </p:cNvGraphicFramePr>
          <p:nvPr>
            <p:extLst>
              <p:ext uri="{D42A27DB-BD31-4B8C-83A1-F6EECF244321}">
                <p14:modId xmlns:p14="http://schemas.microsoft.com/office/powerpoint/2010/main" val="329327255"/>
              </p:ext>
            </p:extLst>
          </p:nvPr>
        </p:nvGraphicFramePr>
        <p:xfrm>
          <a:off x="1022045" y="1959724"/>
          <a:ext cx="7333594" cy="4098176"/>
        </p:xfrm>
        <a:graphic>
          <a:graphicData uri="http://schemas.openxmlformats.org/drawingml/2006/table">
            <a:tbl>
              <a:tblPr/>
              <a:tblGrid>
                <a:gridCol w="2400172">
                  <a:extLst>
                    <a:ext uri="{9D8B030D-6E8A-4147-A177-3AD203B41FA5}">
                      <a16:colId xmlns:a16="http://schemas.microsoft.com/office/drawing/2014/main" val="160318220"/>
                    </a:ext>
                  </a:extLst>
                </a:gridCol>
                <a:gridCol w="1345478">
                  <a:extLst>
                    <a:ext uri="{9D8B030D-6E8A-4147-A177-3AD203B41FA5}">
                      <a16:colId xmlns:a16="http://schemas.microsoft.com/office/drawing/2014/main" val="455289355"/>
                    </a:ext>
                  </a:extLst>
                </a:gridCol>
                <a:gridCol w="1140733">
                  <a:extLst>
                    <a:ext uri="{9D8B030D-6E8A-4147-A177-3AD203B41FA5}">
                      <a16:colId xmlns:a16="http://schemas.microsoft.com/office/drawing/2014/main" val="2421203322"/>
                    </a:ext>
                  </a:extLst>
                </a:gridCol>
                <a:gridCol w="2447211">
                  <a:extLst>
                    <a:ext uri="{9D8B030D-6E8A-4147-A177-3AD203B41FA5}">
                      <a16:colId xmlns:a16="http://schemas.microsoft.com/office/drawing/2014/main" val="2798832975"/>
                    </a:ext>
                  </a:extLst>
                </a:gridCol>
              </a:tblGrid>
              <a:tr h="523328">
                <a:tc>
                  <a:txBody>
                    <a:bodyPr/>
                    <a:lstStyle/>
                    <a:p>
                      <a:pPr algn="l" fontAlgn="b"/>
                      <a:endParaRPr lang="en-US" sz="1400" b="0" i="0" u="none" strike="noStrike" dirty="0">
                        <a:solidFill>
                          <a:srgbClr val="000000"/>
                        </a:solidFill>
                        <a:latin typeface="+mn-lt"/>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US" sz="1400" b="1" i="0" u="none" strike="noStrike" dirty="0">
                          <a:solidFill>
                            <a:srgbClr val="FFFFFF"/>
                          </a:solidFill>
                          <a:latin typeface="+mn-lt"/>
                        </a:rPr>
                        <a:t>OAPIN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400" b="1" i="0" u="none" strike="noStrike" dirty="0">
                          <a:solidFill>
                            <a:srgbClr val="FFFFFF"/>
                          </a:solidFill>
                          <a:latin typeface="+mn-lt"/>
                        </a:rPr>
                        <a:t>OAP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en-US" sz="1400" b="1" i="0" u="none" strike="noStrike" dirty="0">
                          <a:solidFill>
                            <a:srgbClr val="FFFFFF"/>
                          </a:solidFill>
                          <a:latin typeface="+mn-lt"/>
                        </a:rPr>
                        <a:t>HDHP</a:t>
                      </a:r>
                    </a:p>
                    <a:p>
                      <a:pPr algn="ctr" fontAlgn="b"/>
                      <a:r>
                        <a:rPr lang="en-US" sz="1200" b="1" i="0" u="none" strike="noStrike" dirty="0">
                          <a:solidFill>
                            <a:srgbClr val="FFFFFF"/>
                          </a:solidFill>
                          <a:latin typeface="+mn-lt"/>
                        </a:rPr>
                        <a:t>(after </a:t>
                      </a:r>
                      <a:r>
                        <a:rPr lang="en-US" sz="1200" b="1" i="0" u="none" strike="noStrike" baseline="0" dirty="0">
                          <a:solidFill>
                            <a:srgbClr val="FFFFFF"/>
                          </a:solidFill>
                          <a:latin typeface="+mn-lt"/>
                        </a:rPr>
                        <a:t>deductible has been meet)</a:t>
                      </a:r>
                      <a:endParaRPr lang="en-US" sz="1200" b="1" i="0" u="none" strike="noStrike" dirty="0">
                        <a:solidFill>
                          <a:srgbClr val="FFFFFF"/>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363023269"/>
                  </a:ext>
                </a:extLst>
              </a:tr>
              <a:tr h="1191616">
                <a:tc gridSpan="4">
                  <a:txBody>
                    <a:bodyPr/>
                    <a:lstStyle/>
                    <a:p>
                      <a:pPr marL="285750" indent="-285750" algn="l" fontAlgn="t">
                        <a:buFont typeface="Arial" panose="020B0604020202020204" pitchFamily="34" charset="0"/>
                        <a:buChar char="•"/>
                      </a:pPr>
                      <a:r>
                        <a:rPr lang="en-US" sz="1200" b="0" i="0" u="none" strike="noStrike" dirty="0">
                          <a:solidFill>
                            <a:srgbClr val="000000"/>
                          </a:solidFill>
                          <a:latin typeface="+mn-lt"/>
                        </a:rPr>
                        <a:t>Retail</a:t>
                      </a:r>
                      <a:r>
                        <a:rPr lang="en-US" sz="1200" b="0" i="0" u="none" strike="noStrike" baseline="0" dirty="0">
                          <a:solidFill>
                            <a:srgbClr val="000000"/>
                          </a:solidFill>
                          <a:latin typeface="+mn-lt"/>
                        </a:rPr>
                        <a:t> limited to 30-day supply - 90-day supply available at select pharmacies who participate in the Cigna 90 Day Now program</a:t>
                      </a:r>
                    </a:p>
                    <a:p>
                      <a:pPr marL="285750" indent="-285750" algn="l" fontAlgn="t">
                        <a:buFont typeface="Arial" panose="020B0604020202020204" pitchFamily="34" charset="0"/>
                        <a:buChar char="•"/>
                      </a:pPr>
                      <a:r>
                        <a:rPr lang="en-US" sz="1200" b="0" i="0" u="none" strike="noStrike" baseline="0" dirty="0">
                          <a:solidFill>
                            <a:srgbClr val="000000"/>
                          </a:solidFill>
                          <a:latin typeface="+mn-lt"/>
                        </a:rPr>
                        <a:t>Home Delivery – up to 90-day supply including specialty drugs</a:t>
                      </a:r>
                    </a:p>
                    <a:p>
                      <a:pPr marL="285750" indent="-285750" algn="l" fontAlgn="t">
                        <a:buFont typeface="Arial" panose="020B0604020202020204" pitchFamily="34" charset="0"/>
                        <a:buChar char="•"/>
                      </a:pPr>
                      <a:r>
                        <a:rPr lang="en-US" sz="1200" b="0" i="0" u="none" strike="noStrike" baseline="0" dirty="0">
                          <a:solidFill>
                            <a:srgbClr val="000000"/>
                          </a:solidFill>
                          <a:latin typeface="+mn-lt"/>
                        </a:rPr>
                        <a:t>Pre-authorization for specialty drugs</a:t>
                      </a:r>
                    </a:p>
                    <a:p>
                      <a:pPr marL="0" indent="0" algn="l" fontAlgn="t">
                        <a:buFont typeface="Arial" panose="020B0604020202020204" pitchFamily="34" charset="0"/>
                        <a:buNone/>
                      </a:pPr>
                      <a:endParaRPr lang="en-US" sz="1200" b="0" i="0" u="none" strike="noStrike" dirty="0">
                        <a:solidFill>
                          <a:srgbClr val="000000"/>
                        </a:solidFill>
                        <a:latin typeface="+mn-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algn="ctr" fontAlgn="b"/>
                      <a:endParaRPr lang="en-US" sz="1400" b="0" i="0" u="none" strike="noStrike" dirty="0">
                        <a:solidFill>
                          <a:srgbClr val="02040A"/>
                        </a:solidFill>
                        <a:latin typeface="+mn-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792669813"/>
                  </a:ext>
                </a:extLst>
              </a:tr>
              <a:tr h="1191616">
                <a:tc>
                  <a:txBody>
                    <a:bodyPr/>
                    <a:lstStyle/>
                    <a:p>
                      <a:pPr algn="l" fontAlgn="t"/>
                      <a:r>
                        <a:rPr lang="en-US" sz="1200" b="0" i="0" u="none" strike="noStrike" dirty="0">
                          <a:solidFill>
                            <a:srgbClr val="000000"/>
                          </a:solidFill>
                          <a:latin typeface="+mn-lt"/>
                        </a:rPr>
                        <a:t> Retail 30-day:</a:t>
                      </a:r>
                    </a:p>
                    <a:p>
                      <a:pPr algn="l" fontAlgn="t"/>
                      <a:endParaRPr lang="en-US" sz="1200" b="0" i="0" u="none" strike="noStrike" dirty="0">
                        <a:solidFill>
                          <a:srgbClr val="000000"/>
                        </a:solidFill>
                        <a:latin typeface="+mn-lt"/>
                      </a:endParaRPr>
                    </a:p>
                    <a:p>
                      <a:pPr algn="r" fontAlgn="t"/>
                      <a:r>
                        <a:rPr lang="en-US" sz="1200" b="0" i="0" u="none" strike="noStrike" dirty="0">
                          <a:solidFill>
                            <a:srgbClr val="000000"/>
                          </a:solidFill>
                          <a:latin typeface="+mn-lt"/>
                        </a:rPr>
                        <a:t>Generic:</a:t>
                      </a:r>
                    </a:p>
                    <a:p>
                      <a:pPr algn="r" fontAlgn="t"/>
                      <a:r>
                        <a:rPr lang="en-US" sz="1200" b="0" i="0" u="none" strike="noStrike" dirty="0">
                          <a:solidFill>
                            <a:srgbClr val="000000"/>
                          </a:solidFill>
                          <a:latin typeface="+mn-lt"/>
                        </a:rPr>
                        <a:t>Preferred Brand:</a:t>
                      </a:r>
                    </a:p>
                    <a:p>
                      <a:pPr algn="r" fontAlgn="t"/>
                      <a:r>
                        <a:rPr lang="en-US" sz="1200" b="0" i="0" u="none" strike="noStrike" dirty="0">
                          <a:solidFill>
                            <a:srgbClr val="000000"/>
                          </a:solidFill>
                          <a:latin typeface="+mn-lt"/>
                        </a:rPr>
                        <a:t>Non-Preferred Brand: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200" b="0" i="0" u="none" strike="noStrike" dirty="0">
                        <a:solidFill>
                          <a:srgbClr val="02040A"/>
                        </a:solidFill>
                        <a:latin typeface="+mn-lt"/>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latin typeface="+mn-lt"/>
                        </a:rPr>
                        <a:t>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rgbClr val="000000"/>
                          </a:solidFill>
                          <a:latin typeface="+mn-lt"/>
                        </a:rPr>
                        <a:t> 20% - min. $  5, max. $50</a:t>
                      </a:r>
                    </a:p>
                    <a:p>
                      <a:pPr indent="0" algn="ctr" fontAlgn="b">
                        <a:lnSpc>
                          <a:spcPct val="100000"/>
                        </a:lnSpc>
                        <a:spcBef>
                          <a:spcPts val="0"/>
                        </a:spcBef>
                        <a:spcAft>
                          <a:spcPts val="0"/>
                        </a:spcAft>
                      </a:pPr>
                      <a:r>
                        <a:rPr lang="en-US" sz="1200" b="0" i="0" u="none" strike="noStrike" dirty="0">
                          <a:solidFill>
                            <a:srgbClr val="000000"/>
                          </a:solidFill>
                          <a:latin typeface="+mn-lt"/>
                        </a:rPr>
                        <a:t> 25% - min. $15, max. $50</a:t>
                      </a:r>
                    </a:p>
                    <a:p>
                      <a:pPr indent="0" algn="ctr" fontAlgn="b">
                        <a:lnSpc>
                          <a:spcPct val="100000"/>
                        </a:lnSpc>
                        <a:spcBef>
                          <a:spcPts val="0"/>
                        </a:spcBef>
                        <a:spcAft>
                          <a:spcPts val="0"/>
                        </a:spcAft>
                      </a:pPr>
                      <a:r>
                        <a:rPr lang="en-US" sz="1200" b="0" i="0" u="none" strike="noStrike" dirty="0">
                          <a:solidFill>
                            <a:srgbClr val="000000"/>
                          </a:solidFill>
                          <a:latin typeface="+mn-lt"/>
                        </a:rPr>
                        <a:t> 25% - min. $20, max. $50</a:t>
                      </a:r>
                    </a:p>
                    <a:p>
                      <a:pPr indent="0" algn="ctr" fontAlgn="b">
                        <a:lnSpc>
                          <a:spcPct val="100000"/>
                        </a:lnSpc>
                        <a:spcBef>
                          <a:spcPts val="0"/>
                        </a:spcBef>
                        <a:spcAft>
                          <a:spcPts val="0"/>
                        </a:spcAft>
                      </a:pPr>
                      <a:r>
                        <a:rPr lang="en-US" sz="1200" b="0" i="0" u="none" strike="noStrike" baseline="0" dirty="0">
                          <a:solidFill>
                            <a:srgbClr val="000000"/>
                          </a:solidFill>
                          <a:latin typeface="+mn-lt"/>
                        </a:rPr>
                        <a:t> </a:t>
                      </a:r>
                    </a:p>
                    <a:p>
                      <a:pPr indent="0" algn="ctr" fontAlgn="b">
                        <a:lnSpc>
                          <a:spcPct val="100000"/>
                        </a:lnSpc>
                        <a:spcBef>
                          <a:spcPts val="0"/>
                        </a:spcBef>
                        <a:spcAft>
                          <a:spcPts val="0"/>
                        </a:spcAft>
                      </a:pPr>
                      <a:endParaRPr lang="en-US" sz="1200" b="0" i="0" u="none" strike="noStrike" baseline="0" dirty="0">
                        <a:solidFill>
                          <a:srgbClr val="000000"/>
                        </a:solidFill>
                        <a:latin typeface="+mn-lt"/>
                      </a:endParaRPr>
                    </a:p>
                    <a:p>
                      <a:pPr indent="0" algn="ctr" fontAlgn="b">
                        <a:lnSpc>
                          <a:spcPct val="100000"/>
                        </a:lnSpc>
                        <a:spcBef>
                          <a:spcPts val="0"/>
                        </a:spcBef>
                        <a:spcAft>
                          <a:spcPts val="0"/>
                        </a:spcAft>
                      </a:pPr>
                      <a:r>
                        <a:rPr lang="en-US" sz="1200" b="0" i="0" u="none" strike="noStrike" baseline="0" dirty="0">
                          <a:solidFill>
                            <a:srgbClr val="000000"/>
                          </a:solidFill>
                          <a:latin typeface="+mn-lt"/>
                        </a:rPr>
                        <a:t> </a:t>
                      </a:r>
                      <a:r>
                        <a:rPr lang="en-US" sz="1200" b="0" i="0" u="none" strike="noStrike" dirty="0">
                          <a:solidFill>
                            <a:srgbClr val="000000"/>
                          </a:solidFill>
                          <a:latin typeface="+mn-lt"/>
                        </a:rPr>
                        <a:t>20% - min. $10, max. $100</a:t>
                      </a:r>
                    </a:p>
                    <a:p>
                      <a:pPr indent="0" algn="ctr" fontAlgn="b">
                        <a:lnSpc>
                          <a:spcPct val="100000"/>
                        </a:lnSpc>
                        <a:spcBef>
                          <a:spcPts val="0"/>
                        </a:spcBef>
                        <a:spcAft>
                          <a:spcPts val="0"/>
                        </a:spcAft>
                      </a:pPr>
                      <a:r>
                        <a:rPr lang="en-US" sz="1200" b="0" i="0" u="none" strike="noStrike" dirty="0">
                          <a:solidFill>
                            <a:srgbClr val="000000"/>
                          </a:solidFill>
                          <a:latin typeface="+mn-lt"/>
                        </a:rPr>
                        <a:t> 25% - min. $30, max. $100</a:t>
                      </a:r>
                    </a:p>
                    <a:p>
                      <a:pPr indent="0" algn="ctr" fontAlgn="b">
                        <a:lnSpc>
                          <a:spcPct val="100000"/>
                        </a:lnSpc>
                        <a:spcBef>
                          <a:spcPts val="0"/>
                        </a:spcBef>
                        <a:spcAft>
                          <a:spcPts val="0"/>
                        </a:spcAft>
                      </a:pPr>
                      <a:r>
                        <a:rPr lang="en-US" sz="1200" b="0" i="0" u="none" strike="noStrike" dirty="0">
                          <a:solidFill>
                            <a:srgbClr val="000000"/>
                          </a:solidFill>
                          <a:latin typeface="+mn-lt"/>
                        </a:rPr>
                        <a:t> 25% - min. $40, max. $100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l" fontAlgn="b"/>
                      <a:endParaRPr lang="en-US" sz="1400" b="0" i="0" u="none" strike="noStrike" dirty="0">
                        <a:solidFill>
                          <a:srgbClr val="000000"/>
                        </a:solidFill>
                        <a:latin typeface="+mn-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rowSpan="2" hMerge="1">
                  <a:txBody>
                    <a:bodyPr/>
                    <a:lstStyle/>
                    <a:p>
                      <a:pPr algn="l" fontAlgn="b"/>
                      <a:endParaRPr lang="en-US" sz="1400" b="1" i="0" u="none" strike="noStrike" dirty="0">
                        <a:solidFill>
                          <a:schemeClr val="tx1"/>
                        </a:solidFill>
                        <a:latin typeface="+mn-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892094974"/>
                  </a:ext>
                </a:extLst>
              </a:tr>
              <a:tr h="1191616">
                <a:tc>
                  <a:txBody>
                    <a:bodyPr/>
                    <a:lstStyle/>
                    <a:p>
                      <a:pPr indent="0" algn="l" fontAlgn="t"/>
                      <a:r>
                        <a:rPr lang="en-US" sz="1200" b="0" i="0" u="none" strike="noStrike" dirty="0">
                          <a:solidFill>
                            <a:srgbClr val="000000"/>
                          </a:solidFill>
                          <a:latin typeface="+mn-lt"/>
                        </a:rPr>
                        <a:t> Retail &amp; Home</a:t>
                      </a:r>
                      <a:r>
                        <a:rPr lang="en-US" sz="1200" b="0" i="0" u="none" strike="noStrike" baseline="0" dirty="0">
                          <a:solidFill>
                            <a:srgbClr val="000000"/>
                          </a:solidFill>
                          <a:latin typeface="+mn-lt"/>
                        </a:rPr>
                        <a:t> Delivery</a:t>
                      </a:r>
                      <a:r>
                        <a:rPr lang="en-US" sz="1200" b="0" i="0" u="none" strike="noStrike" dirty="0">
                          <a:solidFill>
                            <a:srgbClr val="000000"/>
                          </a:solidFill>
                          <a:latin typeface="+mn-lt"/>
                        </a:rPr>
                        <a:t> 90-day: </a:t>
                      </a:r>
                    </a:p>
                    <a:p>
                      <a:pPr indent="0" algn="l" fontAlgn="t"/>
                      <a:endParaRPr lang="en-US" sz="1200" b="0" i="0" u="none" strike="noStrike" dirty="0">
                        <a:solidFill>
                          <a:srgbClr val="000000"/>
                        </a:solidFill>
                        <a:latin typeface="+mn-lt"/>
                      </a:endParaRPr>
                    </a:p>
                    <a:p>
                      <a:pPr indent="0" algn="r" fontAlgn="t"/>
                      <a:r>
                        <a:rPr lang="en-US" sz="1200" b="0" i="0" u="none" strike="noStrike" dirty="0">
                          <a:solidFill>
                            <a:srgbClr val="000000"/>
                          </a:solidFill>
                          <a:latin typeface="+mn-lt"/>
                        </a:rPr>
                        <a:t>Generic:</a:t>
                      </a:r>
                    </a:p>
                    <a:p>
                      <a:pPr indent="0" algn="r" fontAlgn="t"/>
                      <a:r>
                        <a:rPr lang="en-US" sz="1200" b="0" i="0" u="none" strike="noStrike" dirty="0">
                          <a:solidFill>
                            <a:srgbClr val="000000"/>
                          </a:solidFill>
                          <a:latin typeface="+mn-lt"/>
                        </a:rPr>
                        <a:t>Preferred Brand:</a:t>
                      </a:r>
                    </a:p>
                    <a:p>
                      <a:pPr indent="0" algn="r" fontAlgn="t"/>
                      <a:r>
                        <a:rPr lang="en-US" sz="1200" b="0" i="0" u="none" strike="noStrike" dirty="0">
                          <a:solidFill>
                            <a:srgbClr val="000000"/>
                          </a:solidFill>
                          <a:latin typeface="+mn-lt"/>
                        </a:rPr>
                        <a:t>Non-Preferred Brand: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vMerge="1">
                  <a:txBody>
                    <a:bodyPr/>
                    <a:lstStyle/>
                    <a:p>
                      <a:endParaRPr lang="en-US"/>
                    </a:p>
                  </a:txBody>
                  <a:tcPr/>
                </a:tc>
                <a:tc hMerge="1" vMerge="1">
                  <a:txBody>
                    <a:bodyPr/>
                    <a:lstStyle/>
                    <a:p>
                      <a:pPr algn="l" fontAlgn="b"/>
                      <a:endParaRPr lang="en-US" sz="1400" b="0" i="0" u="none" strike="noStrike" dirty="0">
                        <a:solidFill>
                          <a:srgbClr val="000000"/>
                        </a:solidFill>
                        <a:latin typeface="+mn-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hMerge="1" vMerge="1">
                  <a:txBody>
                    <a:bodyPr/>
                    <a:lstStyle/>
                    <a:p>
                      <a:pPr algn="l" fontAlgn="b"/>
                      <a:endParaRPr lang="en-US" sz="1400" b="1" i="0" u="none" strike="noStrike" dirty="0">
                        <a:solidFill>
                          <a:schemeClr val="tx1"/>
                        </a:solidFill>
                        <a:latin typeface="+mn-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65990447"/>
                  </a:ext>
                </a:extLst>
              </a:tr>
            </a:tbl>
          </a:graphicData>
        </a:graphic>
      </p:graphicFrame>
    </p:spTree>
    <p:extLst>
      <p:ext uri="{BB962C8B-B14F-4D97-AF65-F5344CB8AC3E}">
        <p14:creationId xmlns:p14="http://schemas.microsoft.com/office/powerpoint/2010/main" val="2258327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96B6A3-A787-44E3-9A51-1A279F1E7C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graphicFrame>
        <p:nvGraphicFramePr>
          <p:cNvPr id="4" name="Content Placeholder 7">
            <a:extLst>
              <a:ext uri="{FF2B5EF4-FFF2-40B4-BE49-F238E27FC236}">
                <a16:creationId xmlns:a16="http://schemas.microsoft.com/office/drawing/2014/main" id="{634C72BB-3636-4B60-940A-57218B08DAD7}"/>
              </a:ext>
            </a:extLst>
          </p:cNvPr>
          <p:cNvGraphicFramePr>
            <a:graphicFrameLocks/>
          </p:cNvGraphicFramePr>
          <p:nvPr>
            <p:extLst>
              <p:ext uri="{D42A27DB-BD31-4B8C-83A1-F6EECF244321}">
                <p14:modId xmlns:p14="http://schemas.microsoft.com/office/powerpoint/2010/main" val="945792337"/>
              </p:ext>
            </p:extLst>
          </p:nvPr>
        </p:nvGraphicFramePr>
        <p:xfrm>
          <a:off x="0" y="1537716"/>
          <a:ext cx="9143998" cy="4403363"/>
        </p:xfrm>
        <a:graphic>
          <a:graphicData uri="http://schemas.openxmlformats.org/drawingml/2006/table">
            <a:tbl>
              <a:tblPr firstRow="1" bandRow="1">
                <a:tableStyleId>{0505E3EF-67EA-436B-97B2-0124C06EBD24}</a:tableStyleId>
              </a:tblPr>
              <a:tblGrid>
                <a:gridCol w="3079155">
                  <a:extLst>
                    <a:ext uri="{9D8B030D-6E8A-4147-A177-3AD203B41FA5}">
                      <a16:colId xmlns:a16="http://schemas.microsoft.com/office/drawing/2014/main" val="20000"/>
                    </a:ext>
                  </a:extLst>
                </a:gridCol>
                <a:gridCol w="2037144">
                  <a:extLst>
                    <a:ext uri="{9D8B030D-6E8A-4147-A177-3AD203B41FA5}">
                      <a16:colId xmlns:a16="http://schemas.microsoft.com/office/drawing/2014/main" val="20001"/>
                    </a:ext>
                  </a:extLst>
                </a:gridCol>
                <a:gridCol w="2083444">
                  <a:extLst>
                    <a:ext uri="{9D8B030D-6E8A-4147-A177-3AD203B41FA5}">
                      <a16:colId xmlns:a16="http://schemas.microsoft.com/office/drawing/2014/main" val="20002"/>
                    </a:ext>
                  </a:extLst>
                </a:gridCol>
                <a:gridCol w="1944255">
                  <a:extLst>
                    <a:ext uri="{9D8B030D-6E8A-4147-A177-3AD203B41FA5}">
                      <a16:colId xmlns:a16="http://schemas.microsoft.com/office/drawing/2014/main" val="238057400"/>
                    </a:ext>
                  </a:extLst>
                </a:gridCol>
              </a:tblGrid>
              <a:tr h="345613">
                <a:tc>
                  <a:txBody>
                    <a:bodyPr/>
                    <a:lstStyle/>
                    <a:p>
                      <a:pPr algn="ctr"/>
                      <a:endParaRPr lang="en-US" sz="1400" dirty="0">
                        <a:solidFill>
                          <a:schemeClr val="bg1"/>
                        </a:solidFill>
                      </a:endParaRPr>
                    </a:p>
                  </a:txBody>
                  <a:tcPr marL="186242" marR="186242">
                    <a:solidFill>
                      <a:schemeClr val="tx1"/>
                    </a:solidFill>
                  </a:tcPr>
                </a:tc>
                <a:tc>
                  <a:txBody>
                    <a:bodyPr/>
                    <a:lstStyle/>
                    <a:p>
                      <a:pPr algn="ctr"/>
                      <a:r>
                        <a:rPr lang="en-US" sz="1400" b="1" u="none" dirty="0">
                          <a:solidFill>
                            <a:schemeClr val="bg1"/>
                          </a:solidFill>
                        </a:rPr>
                        <a:t>OAPIN</a:t>
                      </a:r>
                    </a:p>
                  </a:txBody>
                  <a:tcPr marL="186242" marR="186242">
                    <a:solidFill>
                      <a:schemeClr val="tx1"/>
                    </a:solidFill>
                  </a:tcPr>
                </a:tc>
                <a:tc>
                  <a:txBody>
                    <a:bodyPr/>
                    <a:lstStyle/>
                    <a:p>
                      <a:pPr algn="ctr"/>
                      <a:r>
                        <a:rPr lang="en-US" sz="1400" b="1" u="none" dirty="0">
                          <a:solidFill>
                            <a:schemeClr val="bg1"/>
                          </a:solidFill>
                        </a:rPr>
                        <a:t>OAP</a:t>
                      </a:r>
                    </a:p>
                  </a:txBody>
                  <a:tcPr marL="186242" marR="186242">
                    <a:solidFill>
                      <a:schemeClr val="tx1"/>
                    </a:solidFill>
                  </a:tcPr>
                </a:tc>
                <a:tc>
                  <a:txBody>
                    <a:bodyPr/>
                    <a:lstStyle/>
                    <a:p>
                      <a:pPr algn="ctr"/>
                      <a:r>
                        <a:rPr lang="en-US" sz="1400" b="1" u="none" dirty="0">
                          <a:solidFill>
                            <a:schemeClr val="bg1"/>
                          </a:solidFill>
                        </a:rPr>
                        <a:t>HDHP</a:t>
                      </a:r>
                    </a:p>
                  </a:txBody>
                  <a:tcPr marL="186242" marR="186242">
                    <a:solidFill>
                      <a:schemeClr val="tx1"/>
                    </a:solidFill>
                  </a:tcPr>
                </a:tc>
                <a:extLst>
                  <a:ext uri="{0D108BD9-81ED-4DB2-BD59-A6C34878D82A}">
                    <a16:rowId xmlns:a16="http://schemas.microsoft.com/office/drawing/2014/main" val="3642856805"/>
                  </a:ext>
                </a:extLst>
              </a:tr>
              <a:tr h="3456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Deductible Format</a:t>
                      </a:r>
                    </a:p>
                  </a:txBody>
                  <a:tcPr marL="186242" marR="186242"/>
                </a:tc>
                <a:tc>
                  <a:txBody>
                    <a:bodyPr/>
                    <a:lstStyle/>
                    <a:p>
                      <a:pPr algn="ctr"/>
                      <a:r>
                        <a:rPr lang="en-US" sz="1400" dirty="0"/>
                        <a:t>Individual</a:t>
                      </a:r>
                    </a:p>
                  </a:txBody>
                  <a:tcPr marL="186242" marR="186242"/>
                </a:tc>
                <a:tc>
                  <a:txBody>
                    <a:bodyPr/>
                    <a:lstStyle/>
                    <a:p>
                      <a:pPr algn="ctr"/>
                      <a:r>
                        <a:rPr lang="en-US" sz="1400" dirty="0"/>
                        <a:t>Individual </a:t>
                      </a:r>
                    </a:p>
                  </a:txBody>
                  <a:tcPr marL="186242" marR="186242"/>
                </a:tc>
                <a:tc>
                  <a:txBody>
                    <a:bodyPr/>
                    <a:lstStyle/>
                    <a:p>
                      <a:pPr algn="ctr"/>
                      <a:r>
                        <a:rPr lang="en-US" sz="1400" dirty="0"/>
                        <a:t>Family</a:t>
                      </a:r>
                    </a:p>
                  </a:txBody>
                  <a:tcPr marL="186242" marR="186242"/>
                </a:tc>
                <a:extLst>
                  <a:ext uri="{0D108BD9-81ED-4DB2-BD59-A6C34878D82A}">
                    <a16:rowId xmlns:a16="http://schemas.microsoft.com/office/drawing/2014/main" val="964310849"/>
                  </a:ext>
                </a:extLst>
              </a:tr>
              <a:tr h="345613">
                <a:tc>
                  <a:txBody>
                    <a:bodyPr/>
                    <a:lstStyle/>
                    <a:p>
                      <a:pPr algn="l"/>
                      <a:r>
                        <a:rPr lang="en-US" sz="1400" dirty="0"/>
                        <a:t>In-Network Deductible</a:t>
                      </a:r>
                    </a:p>
                  </a:txBody>
                  <a:tcPr marL="186242" marR="186242"/>
                </a:tc>
                <a:tc>
                  <a:txBody>
                    <a:bodyPr/>
                    <a:lstStyle/>
                    <a:p>
                      <a:pPr algn="ctr"/>
                      <a:r>
                        <a:rPr lang="en-US" sz="1400" dirty="0"/>
                        <a:t>$500 / $1,000</a:t>
                      </a:r>
                    </a:p>
                  </a:txBody>
                  <a:tcPr marL="186242" marR="186242"/>
                </a:tc>
                <a:tc>
                  <a:txBody>
                    <a:bodyPr/>
                    <a:lstStyle/>
                    <a:p>
                      <a:pPr algn="ctr"/>
                      <a:r>
                        <a:rPr lang="en-US" sz="1400" i="0" dirty="0">
                          <a:solidFill>
                            <a:schemeClr val="tx1"/>
                          </a:solidFill>
                        </a:rPr>
                        <a:t>$500 / $1,000</a:t>
                      </a:r>
                    </a:p>
                  </a:txBody>
                  <a:tcPr marL="186242" marR="186242"/>
                </a:tc>
                <a:tc>
                  <a:txBody>
                    <a:bodyPr/>
                    <a:lstStyle/>
                    <a:p>
                      <a:pPr algn="ctr"/>
                      <a:r>
                        <a:rPr lang="en-US" sz="1400" i="0" dirty="0">
                          <a:solidFill>
                            <a:schemeClr val="tx1"/>
                          </a:solidFill>
                        </a:rPr>
                        <a:t>$1,500 / $3,000</a:t>
                      </a:r>
                    </a:p>
                  </a:txBody>
                  <a:tcPr marL="186242" marR="186242"/>
                </a:tc>
                <a:extLst>
                  <a:ext uri="{0D108BD9-81ED-4DB2-BD59-A6C34878D82A}">
                    <a16:rowId xmlns:a16="http://schemas.microsoft.com/office/drawing/2014/main" val="10002"/>
                  </a:ext>
                </a:extLst>
              </a:tr>
              <a:tr h="395384">
                <a:tc>
                  <a:txBody>
                    <a:bodyPr/>
                    <a:lstStyle/>
                    <a:p>
                      <a:pPr algn="l"/>
                      <a:r>
                        <a:rPr lang="en-US" sz="1400" dirty="0"/>
                        <a:t>Out-Of-Pocket Maximum</a:t>
                      </a:r>
                    </a:p>
                  </a:txBody>
                  <a:tcPr marL="186242" marR="186242"/>
                </a:tc>
                <a:tc>
                  <a:txBody>
                    <a:bodyPr/>
                    <a:lstStyle/>
                    <a:p>
                      <a:pPr algn="ctr"/>
                      <a:r>
                        <a:rPr lang="en-US" sz="1400" dirty="0"/>
                        <a:t>$1,500 / $3,000</a:t>
                      </a:r>
                    </a:p>
                  </a:txBody>
                  <a:tcPr marL="186242" marR="18624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$1,500 / $3,000</a:t>
                      </a:r>
                    </a:p>
                  </a:txBody>
                  <a:tcPr marL="186242" marR="18624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$3,000 / $6,000</a:t>
                      </a:r>
                    </a:p>
                  </a:txBody>
                  <a:tcPr marL="186242" marR="186242"/>
                </a:tc>
                <a:extLst>
                  <a:ext uri="{0D108BD9-81ED-4DB2-BD59-A6C34878D82A}">
                    <a16:rowId xmlns:a16="http://schemas.microsoft.com/office/drawing/2014/main" val="10003"/>
                  </a:ext>
                </a:extLst>
              </a:tr>
              <a:tr h="5352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Matching HSA Contribution (100% match up to the limits shown)</a:t>
                      </a:r>
                    </a:p>
                  </a:txBody>
                  <a:tcPr marL="186242" marR="186242"/>
                </a:tc>
                <a:tc>
                  <a:txBody>
                    <a:bodyPr/>
                    <a:lstStyle/>
                    <a:p>
                      <a:pPr algn="ctr"/>
                      <a:r>
                        <a:rPr lang="en-US" sz="1400" dirty="0"/>
                        <a:t>N/A</a:t>
                      </a:r>
                    </a:p>
                  </a:txBody>
                  <a:tcPr marL="186242" marR="18624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N/A</a:t>
                      </a:r>
                    </a:p>
                  </a:txBody>
                  <a:tcPr marL="186242" marR="186242"/>
                </a:tc>
                <a:tc>
                  <a:txBody>
                    <a:bodyPr/>
                    <a:lstStyle/>
                    <a:p>
                      <a:pPr algn="ctr"/>
                      <a:r>
                        <a:rPr lang="en-US" sz="1400" dirty="0">
                          <a:solidFill>
                            <a:schemeClr val="tx1"/>
                          </a:solidFill>
                        </a:rPr>
                        <a:t>$500</a:t>
                      </a:r>
                    </a:p>
                  </a:txBody>
                  <a:tcPr marL="186242" marR="186242"/>
                </a:tc>
                <a:extLst>
                  <a:ext uri="{0D108BD9-81ED-4DB2-BD59-A6C34878D82A}">
                    <a16:rowId xmlns:a16="http://schemas.microsoft.com/office/drawing/2014/main" val="1829260618"/>
                  </a:ext>
                </a:extLst>
              </a:tr>
              <a:tr h="5352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Coinsurance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(In-Network/Out-of-Network)</a:t>
                      </a:r>
                    </a:p>
                  </a:txBody>
                  <a:tcPr marL="186242" marR="18624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100%</a:t>
                      </a:r>
                    </a:p>
                    <a:p>
                      <a:pPr algn="ctr"/>
                      <a:endParaRPr lang="en-US" sz="1400" dirty="0"/>
                    </a:p>
                  </a:txBody>
                  <a:tcPr marL="186242" marR="18624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100% / 70%</a:t>
                      </a:r>
                    </a:p>
                  </a:txBody>
                  <a:tcPr marL="186242" marR="186242"/>
                </a:tc>
                <a:tc>
                  <a:txBody>
                    <a:bodyPr/>
                    <a:lstStyle/>
                    <a:p>
                      <a:pPr algn="ctr"/>
                      <a:r>
                        <a:rPr lang="en-US" sz="1400" dirty="0">
                          <a:solidFill>
                            <a:schemeClr val="tx1"/>
                          </a:solidFill>
                        </a:rPr>
                        <a:t>100% / 80%</a:t>
                      </a:r>
                    </a:p>
                  </a:txBody>
                  <a:tcPr marL="186242" marR="186242"/>
                </a:tc>
                <a:extLst>
                  <a:ext uri="{0D108BD9-81ED-4DB2-BD59-A6C34878D82A}">
                    <a16:rowId xmlns:a16="http://schemas.microsoft.com/office/drawing/2014/main" val="1989809307"/>
                  </a:ext>
                </a:extLst>
              </a:tr>
              <a:tr h="345613">
                <a:tc>
                  <a:txBody>
                    <a:bodyPr/>
                    <a:lstStyle/>
                    <a:p>
                      <a:pPr algn="l"/>
                      <a:r>
                        <a:rPr lang="en-US" sz="1400" dirty="0"/>
                        <a:t>Office/Specialist/Urgent Care Copays</a:t>
                      </a:r>
                    </a:p>
                  </a:txBody>
                  <a:tcPr marL="186242" marR="186242"/>
                </a:tc>
                <a:tc>
                  <a:txBody>
                    <a:bodyPr/>
                    <a:lstStyle/>
                    <a:p>
                      <a:pPr algn="ctr"/>
                      <a:r>
                        <a:rPr lang="en-US" sz="1400" dirty="0"/>
                        <a:t>$25 / $35 </a:t>
                      </a:r>
                      <a:r>
                        <a:rPr lang="en-US" sz="1400" dirty="0">
                          <a:solidFill>
                            <a:schemeClr val="tx1"/>
                          </a:solidFill>
                        </a:rPr>
                        <a:t>/</a:t>
                      </a:r>
                      <a:r>
                        <a:rPr lang="en-US" sz="1400" dirty="0">
                          <a:solidFill>
                            <a:srgbClr val="FF0000"/>
                          </a:solidFill>
                        </a:rPr>
                        <a:t> </a:t>
                      </a:r>
                      <a:r>
                        <a:rPr lang="en-US" sz="1400" dirty="0">
                          <a:solidFill>
                            <a:schemeClr val="tx1"/>
                          </a:solidFill>
                        </a:rPr>
                        <a:t>$40</a:t>
                      </a:r>
                    </a:p>
                  </a:txBody>
                  <a:tcPr marL="186242" marR="186242"/>
                </a:tc>
                <a:tc>
                  <a:txBody>
                    <a:bodyPr/>
                    <a:lstStyle/>
                    <a:p>
                      <a:pPr algn="ctr"/>
                      <a:r>
                        <a:rPr lang="en-US" sz="1400" i="0" dirty="0">
                          <a:solidFill>
                            <a:schemeClr val="tx1"/>
                          </a:solidFill>
                        </a:rPr>
                        <a:t>$25 / $35 / </a:t>
                      </a:r>
                      <a:r>
                        <a:rPr lang="en-US" sz="1400" dirty="0">
                          <a:solidFill>
                            <a:schemeClr val="tx1"/>
                          </a:solidFill>
                        </a:rPr>
                        <a:t>$40</a:t>
                      </a:r>
                    </a:p>
                  </a:txBody>
                  <a:tcPr marL="186242" marR="186242"/>
                </a:tc>
                <a:tc>
                  <a:txBody>
                    <a:bodyPr/>
                    <a:lstStyle/>
                    <a:p>
                      <a:pPr algn="ctr"/>
                      <a:r>
                        <a:rPr lang="en-US" sz="1400" i="0" dirty="0">
                          <a:solidFill>
                            <a:schemeClr val="tx1"/>
                          </a:solidFill>
                        </a:rPr>
                        <a:t>Deductible</a:t>
                      </a:r>
                    </a:p>
                  </a:txBody>
                  <a:tcPr marL="186242" marR="186242"/>
                </a:tc>
                <a:extLst>
                  <a:ext uri="{0D108BD9-81ED-4DB2-BD59-A6C34878D82A}">
                    <a16:rowId xmlns:a16="http://schemas.microsoft.com/office/drawing/2014/main" val="10005"/>
                  </a:ext>
                </a:extLst>
              </a:tr>
              <a:tr h="345613">
                <a:tc>
                  <a:txBody>
                    <a:bodyPr/>
                    <a:lstStyle/>
                    <a:p>
                      <a:pPr algn="l"/>
                      <a:r>
                        <a:rPr lang="en-US" sz="1400" dirty="0"/>
                        <a:t>Inpatient</a:t>
                      </a:r>
                    </a:p>
                  </a:txBody>
                  <a:tcPr marL="186242" marR="186242"/>
                </a:tc>
                <a:tc>
                  <a:txBody>
                    <a:bodyPr/>
                    <a:lstStyle/>
                    <a:p>
                      <a:pPr algn="ctr"/>
                      <a:r>
                        <a:rPr lang="en-US" sz="1400" i="0" dirty="0">
                          <a:solidFill>
                            <a:schemeClr val="tx1"/>
                          </a:solidFill>
                        </a:rPr>
                        <a:t>Deductible</a:t>
                      </a:r>
                    </a:p>
                  </a:txBody>
                  <a:tcPr marL="186242" marR="186242"/>
                </a:tc>
                <a:tc>
                  <a:txBody>
                    <a:bodyPr/>
                    <a:lstStyle/>
                    <a:p>
                      <a:pPr algn="ctr"/>
                      <a:r>
                        <a:rPr lang="en-US" sz="1400" i="0" dirty="0">
                          <a:solidFill>
                            <a:schemeClr val="tx1"/>
                          </a:solidFill>
                        </a:rPr>
                        <a:t>Deductible</a:t>
                      </a:r>
                    </a:p>
                  </a:txBody>
                  <a:tcPr marL="186242" marR="186242"/>
                </a:tc>
                <a:tc>
                  <a:txBody>
                    <a:bodyPr/>
                    <a:lstStyle/>
                    <a:p>
                      <a:pPr algn="ctr"/>
                      <a:r>
                        <a:rPr lang="en-US" sz="1400" i="0" dirty="0">
                          <a:solidFill>
                            <a:schemeClr val="tx1"/>
                          </a:solidFill>
                        </a:rPr>
                        <a:t>Deductible</a:t>
                      </a:r>
                    </a:p>
                  </a:txBody>
                  <a:tcPr marL="186242" marR="186242"/>
                </a:tc>
                <a:extLst>
                  <a:ext uri="{0D108BD9-81ED-4DB2-BD59-A6C34878D82A}">
                    <a16:rowId xmlns:a16="http://schemas.microsoft.com/office/drawing/2014/main" val="10006"/>
                  </a:ext>
                </a:extLst>
              </a:tr>
              <a:tr h="345613">
                <a:tc>
                  <a:txBody>
                    <a:bodyPr/>
                    <a:lstStyle/>
                    <a:p>
                      <a:pPr algn="l"/>
                      <a:r>
                        <a:rPr lang="en-US" sz="1400" dirty="0"/>
                        <a:t>Outpatient</a:t>
                      </a:r>
                    </a:p>
                  </a:txBody>
                  <a:tcPr marL="186242" marR="186242"/>
                </a:tc>
                <a:tc>
                  <a:txBody>
                    <a:bodyPr/>
                    <a:lstStyle/>
                    <a:p>
                      <a:pPr algn="ctr"/>
                      <a:r>
                        <a:rPr lang="en-US" sz="1400" i="0" dirty="0">
                          <a:solidFill>
                            <a:schemeClr val="tx1"/>
                          </a:solidFill>
                        </a:rPr>
                        <a:t>Deductible</a:t>
                      </a:r>
                    </a:p>
                  </a:txBody>
                  <a:tcPr marL="186242" marR="186242"/>
                </a:tc>
                <a:tc>
                  <a:txBody>
                    <a:bodyPr/>
                    <a:lstStyle/>
                    <a:p>
                      <a:pPr algn="ctr"/>
                      <a:r>
                        <a:rPr lang="en-US" sz="1400" i="0" dirty="0">
                          <a:solidFill>
                            <a:schemeClr val="tx1"/>
                          </a:solidFill>
                        </a:rPr>
                        <a:t>Deductible</a:t>
                      </a:r>
                    </a:p>
                  </a:txBody>
                  <a:tcPr marL="186242" marR="18624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Deductible</a:t>
                      </a:r>
                    </a:p>
                  </a:txBody>
                  <a:tcPr marL="186242" marR="186242"/>
                </a:tc>
                <a:extLst>
                  <a:ext uri="{0D108BD9-81ED-4DB2-BD59-A6C34878D82A}">
                    <a16:rowId xmlns:a16="http://schemas.microsoft.com/office/drawing/2014/main" val="10007"/>
                  </a:ext>
                </a:extLst>
              </a:tr>
              <a:tr h="345613">
                <a:tc>
                  <a:txBody>
                    <a:bodyPr/>
                    <a:lstStyle/>
                    <a:p>
                      <a:pPr algn="l"/>
                      <a:r>
                        <a:rPr lang="en-US" sz="1400" dirty="0"/>
                        <a:t>Emergency Room</a:t>
                      </a:r>
                    </a:p>
                  </a:txBody>
                  <a:tcPr marL="186242" marR="186242"/>
                </a:tc>
                <a:tc>
                  <a:txBody>
                    <a:bodyPr/>
                    <a:lstStyle/>
                    <a:p>
                      <a:pPr algn="ctr"/>
                      <a:r>
                        <a:rPr lang="en-US" sz="1400" dirty="0"/>
                        <a:t>$200</a:t>
                      </a:r>
                    </a:p>
                  </a:txBody>
                  <a:tcPr marL="186242" marR="186242"/>
                </a:tc>
                <a:tc>
                  <a:txBody>
                    <a:bodyPr/>
                    <a:lstStyle/>
                    <a:p>
                      <a:pPr algn="ctr"/>
                      <a:r>
                        <a:rPr lang="en-US" sz="1400" i="0" dirty="0">
                          <a:solidFill>
                            <a:schemeClr val="tx1"/>
                          </a:solidFill>
                        </a:rPr>
                        <a:t>$200</a:t>
                      </a:r>
                    </a:p>
                  </a:txBody>
                  <a:tcPr marL="186242" marR="18624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dirty="0">
                          <a:solidFill>
                            <a:schemeClr val="tx1"/>
                          </a:solidFill>
                        </a:rPr>
                        <a:t>Deductible</a:t>
                      </a:r>
                    </a:p>
                  </a:txBody>
                  <a:tcPr marL="186242" marR="186242"/>
                </a:tc>
                <a:extLst>
                  <a:ext uri="{0D108BD9-81ED-4DB2-BD59-A6C34878D82A}">
                    <a16:rowId xmlns:a16="http://schemas.microsoft.com/office/drawing/2014/main" val="10008"/>
                  </a:ext>
                </a:extLst>
              </a:tr>
              <a:tr h="345613">
                <a:tc>
                  <a:txBody>
                    <a:bodyPr/>
                    <a:lstStyle/>
                    <a:p>
                      <a:pPr algn="l"/>
                      <a:r>
                        <a:rPr lang="en-US" sz="1400" b="0" dirty="0"/>
                        <a:t>Preventative Care</a:t>
                      </a:r>
                    </a:p>
                  </a:txBody>
                  <a:tcPr marL="186242" marR="186242"/>
                </a:tc>
                <a:tc>
                  <a:txBody>
                    <a:bodyPr/>
                    <a:lstStyle/>
                    <a:p>
                      <a:pPr algn="ctr"/>
                      <a:r>
                        <a:rPr lang="en-US" sz="1400" dirty="0"/>
                        <a:t>Healthcare Reform Schedule</a:t>
                      </a:r>
                    </a:p>
                  </a:txBody>
                  <a:tcPr marL="186242" marR="18624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Healthcare Reform Schedule</a:t>
                      </a:r>
                      <a:endParaRPr lang="en-US" sz="1400" dirty="0">
                        <a:solidFill>
                          <a:schemeClr val="tx1"/>
                        </a:solidFill>
                      </a:endParaRPr>
                    </a:p>
                  </a:txBody>
                  <a:tcPr marL="186242" marR="18624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Healthcare Reform Schedule</a:t>
                      </a:r>
                    </a:p>
                  </a:txBody>
                  <a:tcPr marL="186242" marR="186242"/>
                </a:tc>
                <a:extLst>
                  <a:ext uri="{0D108BD9-81ED-4DB2-BD59-A6C34878D82A}">
                    <a16:rowId xmlns:a16="http://schemas.microsoft.com/office/drawing/2014/main" val="566145729"/>
                  </a:ext>
                </a:extLst>
              </a:tr>
            </a:tbl>
          </a:graphicData>
        </a:graphic>
      </p:graphicFrame>
      <p:sp>
        <p:nvSpPr>
          <p:cNvPr id="7" name="Title 1">
            <a:extLst>
              <a:ext uri="{FF2B5EF4-FFF2-40B4-BE49-F238E27FC236}">
                <a16:creationId xmlns:a16="http://schemas.microsoft.com/office/drawing/2014/main" id="{281F6A50-8A4A-43DB-8F6D-AC9E20D3104A}"/>
              </a:ext>
            </a:extLst>
          </p:cNvPr>
          <p:cNvSpPr>
            <a:spLocks noGrp="1"/>
          </p:cNvSpPr>
          <p:nvPr>
            <p:ph type="title"/>
          </p:nvPr>
        </p:nvSpPr>
        <p:spPr>
          <a:xfrm>
            <a:off x="626190" y="868968"/>
            <a:ext cx="7543800" cy="668748"/>
          </a:xfrm>
        </p:spPr>
        <p:txBody>
          <a:bodyPr>
            <a:normAutofit/>
          </a:bodyPr>
          <a:lstStyle/>
          <a:p>
            <a:r>
              <a:rPr lang="en-US" sz="3200" dirty="0">
                <a:solidFill>
                  <a:schemeClr val="tx1"/>
                </a:solidFill>
              </a:rPr>
              <a:t>Wesleyan 2020 Medical Plan Design Review</a:t>
            </a:r>
          </a:p>
        </p:txBody>
      </p:sp>
    </p:spTree>
    <p:extLst>
      <p:ext uri="{BB962C8B-B14F-4D97-AF65-F5344CB8AC3E}">
        <p14:creationId xmlns:p14="http://schemas.microsoft.com/office/powerpoint/2010/main" val="241388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B8904-5B45-482E-8FE2-16712DB3F616}"/>
              </a:ext>
            </a:extLst>
          </p:cNvPr>
          <p:cNvSpPr>
            <a:spLocks noGrp="1"/>
          </p:cNvSpPr>
          <p:nvPr>
            <p:ph type="title"/>
          </p:nvPr>
        </p:nvSpPr>
        <p:spPr/>
        <p:txBody>
          <a:bodyPr>
            <a:normAutofit/>
          </a:bodyPr>
          <a:lstStyle/>
          <a:p>
            <a:r>
              <a:rPr lang="en-US" sz="3200" dirty="0">
                <a:solidFill>
                  <a:schemeClr val="tx1"/>
                </a:solidFill>
              </a:rPr>
              <a:t>2020 Monthly Medical Employee Premiums</a:t>
            </a:r>
          </a:p>
        </p:txBody>
      </p:sp>
      <p:pic>
        <p:nvPicPr>
          <p:cNvPr id="3" name="Picture 2">
            <a:extLst>
              <a:ext uri="{FF2B5EF4-FFF2-40B4-BE49-F238E27FC236}">
                <a16:creationId xmlns:a16="http://schemas.microsoft.com/office/drawing/2014/main" id="{720C78D7-22DD-48F7-A010-FBAB0FB74C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graphicFrame>
        <p:nvGraphicFramePr>
          <p:cNvPr id="4" name="Table 3">
            <a:extLst>
              <a:ext uri="{FF2B5EF4-FFF2-40B4-BE49-F238E27FC236}">
                <a16:creationId xmlns:a16="http://schemas.microsoft.com/office/drawing/2014/main" id="{2E915102-4780-421A-96B5-4974A818A08B}"/>
              </a:ext>
            </a:extLst>
          </p:cNvPr>
          <p:cNvGraphicFramePr>
            <a:graphicFrameLocks noGrp="1"/>
          </p:cNvGraphicFramePr>
          <p:nvPr>
            <p:extLst>
              <p:ext uri="{D42A27DB-BD31-4B8C-83A1-F6EECF244321}">
                <p14:modId xmlns:p14="http://schemas.microsoft.com/office/powerpoint/2010/main" val="858177694"/>
              </p:ext>
            </p:extLst>
          </p:nvPr>
        </p:nvGraphicFramePr>
        <p:xfrm>
          <a:off x="1947809" y="1913215"/>
          <a:ext cx="5018083" cy="1548799"/>
        </p:xfrm>
        <a:graphic>
          <a:graphicData uri="http://schemas.openxmlformats.org/drawingml/2006/table">
            <a:tbl>
              <a:tblPr firstRow="1" bandRow="1">
                <a:tableStyleId>{5C22544A-7EE6-4342-B048-85BDC9FD1C3A}</a:tableStyleId>
              </a:tblPr>
              <a:tblGrid>
                <a:gridCol w="1418844">
                  <a:extLst>
                    <a:ext uri="{9D8B030D-6E8A-4147-A177-3AD203B41FA5}">
                      <a16:colId xmlns:a16="http://schemas.microsoft.com/office/drawing/2014/main" val="3029381254"/>
                    </a:ext>
                  </a:extLst>
                </a:gridCol>
                <a:gridCol w="1508371">
                  <a:extLst>
                    <a:ext uri="{9D8B030D-6E8A-4147-A177-3AD203B41FA5}">
                      <a16:colId xmlns:a16="http://schemas.microsoft.com/office/drawing/2014/main" val="2888246292"/>
                    </a:ext>
                  </a:extLst>
                </a:gridCol>
                <a:gridCol w="1045434">
                  <a:extLst>
                    <a:ext uri="{9D8B030D-6E8A-4147-A177-3AD203B41FA5}">
                      <a16:colId xmlns:a16="http://schemas.microsoft.com/office/drawing/2014/main" val="3094912946"/>
                    </a:ext>
                  </a:extLst>
                </a:gridCol>
                <a:gridCol w="1045434">
                  <a:extLst>
                    <a:ext uri="{9D8B030D-6E8A-4147-A177-3AD203B41FA5}">
                      <a16:colId xmlns:a16="http://schemas.microsoft.com/office/drawing/2014/main" val="51230003"/>
                    </a:ext>
                  </a:extLst>
                </a:gridCol>
              </a:tblGrid>
              <a:tr h="425661">
                <a:tc>
                  <a:txBody>
                    <a:bodyPr/>
                    <a:lstStyle/>
                    <a:p>
                      <a:pPr algn="ctr" fontAlgn="b"/>
                      <a:endParaRPr lang="en-US" sz="1600" b="1" i="0" u="none" strike="noStrike" baseline="0" dirty="0">
                        <a:solidFill>
                          <a:schemeClr val="bg1"/>
                        </a:solidFill>
                        <a:latin typeface="Arial"/>
                      </a:endParaRPr>
                    </a:p>
                  </a:txBody>
                  <a:tcPr marL="9525" marR="9525" marT="9525" marB="0" anchor="ctr">
                    <a:solidFill>
                      <a:schemeClr val="tx1"/>
                    </a:solidFill>
                  </a:tcPr>
                </a:tc>
                <a:tc>
                  <a:txBody>
                    <a:bodyPr/>
                    <a:lstStyle/>
                    <a:p>
                      <a:pPr algn="ctr" fontAlgn="b"/>
                      <a:r>
                        <a:rPr lang="en-US" sz="1600" b="1" i="0" u="none" strike="noStrike" dirty="0">
                          <a:solidFill>
                            <a:schemeClr val="bg1"/>
                          </a:solidFill>
                          <a:latin typeface="Arial"/>
                        </a:rPr>
                        <a:t>OAPIN</a:t>
                      </a:r>
                    </a:p>
                  </a:txBody>
                  <a:tcPr marL="9525" marR="9525" marT="9525" marB="0" anchor="ctr">
                    <a:solidFill>
                      <a:schemeClr val="tx1"/>
                    </a:solidFill>
                  </a:tcPr>
                </a:tc>
                <a:tc>
                  <a:txBody>
                    <a:bodyPr/>
                    <a:lstStyle/>
                    <a:p>
                      <a:pPr algn="ctr" fontAlgn="b"/>
                      <a:r>
                        <a:rPr lang="en-US" sz="1600" b="1" i="0" u="none" strike="noStrike" dirty="0">
                          <a:solidFill>
                            <a:schemeClr val="bg1"/>
                          </a:solidFill>
                          <a:latin typeface="Arial"/>
                        </a:rPr>
                        <a:t>OAP</a:t>
                      </a:r>
                    </a:p>
                  </a:txBody>
                  <a:tcPr marL="9525" marR="9525" marT="9525" marB="0" anchor="ctr">
                    <a:solidFill>
                      <a:schemeClr val="tx1"/>
                    </a:solidFill>
                  </a:tcPr>
                </a:tc>
                <a:tc>
                  <a:txBody>
                    <a:bodyPr/>
                    <a:lstStyle/>
                    <a:p>
                      <a:pPr algn="ctr" fontAlgn="b"/>
                      <a:r>
                        <a:rPr lang="en-US" sz="1600" b="1" i="0" u="none" strike="noStrike" dirty="0">
                          <a:solidFill>
                            <a:schemeClr val="bg1"/>
                          </a:solidFill>
                          <a:latin typeface="Arial"/>
                        </a:rPr>
                        <a:t>HDHP</a:t>
                      </a:r>
                    </a:p>
                  </a:txBody>
                  <a:tcPr marL="9525" marR="9525" marT="9525" marB="0" anchor="ctr">
                    <a:solidFill>
                      <a:schemeClr val="tx1"/>
                    </a:solidFill>
                  </a:tcPr>
                </a:tc>
                <a:extLst>
                  <a:ext uri="{0D108BD9-81ED-4DB2-BD59-A6C34878D82A}">
                    <a16:rowId xmlns:a16="http://schemas.microsoft.com/office/drawing/2014/main" val="1364593129"/>
                  </a:ext>
                </a:extLst>
              </a:tr>
              <a:tr h="330582">
                <a:tc>
                  <a:txBody>
                    <a:bodyPr/>
                    <a:lstStyle/>
                    <a:p>
                      <a:pPr algn="l" fontAlgn="t"/>
                      <a:r>
                        <a:rPr lang="en-US" sz="1600" b="0" i="0" u="none" strike="noStrike" dirty="0">
                          <a:solidFill>
                            <a:srgbClr val="000000"/>
                          </a:solidFill>
                          <a:latin typeface="+mn-lt"/>
                        </a:rPr>
                        <a:t> Employee</a:t>
                      </a:r>
                    </a:p>
                  </a:txBody>
                  <a:tcPr marL="9525" marR="9525" marT="9525" marB="0" anchor="ctr">
                    <a:solidFill>
                      <a:schemeClr val="bg1">
                        <a:lumMod val="65000"/>
                      </a:schemeClr>
                    </a:solidFill>
                  </a:tcPr>
                </a:tc>
                <a:tc>
                  <a:txBody>
                    <a:bodyPr/>
                    <a:lstStyle/>
                    <a:p>
                      <a:pPr algn="ctr" fontAlgn="b"/>
                      <a:r>
                        <a:rPr lang="en-US" sz="1600" b="0" i="0" u="none" strike="noStrike" dirty="0">
                          <a:solidFill>
                            <a:schemeClr val="tx1"/>
                          </a:solidFill>
                          <a:latin typeface="+mn-lt"/>
                        </a:rPr>
                        <a:t>$270.08</a:t>
                      </a:r>
                    </a:p>
                  </a:txBody>
                  <a:tcPr marL="9525" marR="9525" marT="9525" marB="0" anchor="ctr">
                    <a:solidFill>
                      <a:schemeClr val="bg1">
                        <a:lumMod val="6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latin typeface="+mn-lt"/>
                        </a:rPr>
                        <a:t>$320.50</a:t>
                      </a:r>
                    </a:p>
                  </a:txBody>
                  <a:tcPr marL="9525" marR="9525" marT="9525" marB="0" anchor="ctr">
                    <a:solidFill>
                      <a:schemeClr val="bg1">
                        <a:lumMod val="65000"/>
                      </a:schemeClr>
                    </a:solidFill>
                  </a:tcPr>
                </a:tc>
                <a:tc>
                  <a:txBody>
                    <a:bodyPr/>
                    <a:lstStyle/>
                    <a:p>
                      <a:pPr algn="ctr" fontAlgn="b"/>
                      <a:r>
                        <a:rPr lang="en-US" sz="1600" b="0" i="0" u="none" strike="noStrike" dirty="0">
                          <a:solidFill>
                            <a:schemeClr val="tx1"/>
                          </a:solidFill>
                          <a:latin typeface="+mn-lt"/>
                        </a:rPr>
                        <a:t>$198.20</a:t>
                      </a:r>
                    </a:p>
                  </a:txBody>
                  <a:tcPr marL="9525" marR="9525" marT="9525" marB="0" anchor="ctr">
                    <a:solidFill>
                      <a:schemeClr val="bg1">
                        <a:lumMod val="65000"/>
                      </a:schemeClr>
                    </a:solidFill>
                  </a:tcPr>
                </a:tc>
                <a:extLst>
                  <a:ext uri="{0D108BD9-81ED-4DB2-BD59-A6C34878D82A}">
                    <a16:rowId xmlns:a16="http://schemas.microsoft.com/office/drawing/2014/main" val="3817907808"/>
                  </a:ext>
                </a:extLst>
              </a:tr>
              <a:tr h="402399">
                <a:tc>
                  <a:txBody>
                    <a:bodyPr/>
                    <a:lstStyle/>
                    <a:p>
                      <a:pPr algn="l" fontAlgn="t"/>
                      <a:r>
                        <a:rPr lang="en-US" sz="1600" b="0" i="0" u="none" strike="noStrike" baseline="0" dirty="0">
                          <a:solidFill>
                            <a:srgbClr val="000000"/>
                          </a:solidFill>
                          <a:latin typeface="+mn-lt"/>
                        </a:rPr>
                        <a:t> </a:t>
                      </a:r>
                      <a:r>
                        <a:rPr lang="en-US" sz="1600" b="0" i="0" u="none" strike="noStrike" dirty="0">
                          <a:solidFill>
                            <a:srgbClr val="000000"/>
                          </a:solidFill>
                          <a:latin typeface="+mn-lt"/>
                        </a:rPr>
                        <a:t>Employee + 1</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latin typeface="+mn-lt"/>
                        </a:rPr>
                        <a:t>$589.55</a:t>
                      </a:r>
                    </a:p>
                  </a:txBody>
                  <a:tcPr marL="9525" marR="9525" marT="9525" marB="0" anchor="ctr">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latin typeface="+mn-lt"/>
                        </a:rPr>
                        <a:t>$698.81</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latin typeface="+mn-lt"/>
                        </a:rPr>
                        <a:t>$432.64</a:t>
                      </a:r>
                    </a:p>
                  </a:txBody>
                  <a:tcPr marL="9525" marR="9525" marT="9525" marB="0" anchor="ctr">
                    <a:solidFill>
                      <a:schemeClr val="bg1">
                        <a:lumMod val="85000"/>
                      </a:schemeClr>
                    </a:solidFill>
                  </a:tcPr>
                </a:tc>
                <a:extLst>
                  <a:ext uri="{0D108BD9-81ED-4DB2-BD59-A6C34878D82A}">
                    <a16:rowId xmlns:a16="http://schemas.microsoft.com/office/drawing/2014/main" val="4069542754"/>
                  </a:ext>
                </a:extLst>
              </a:tr>
              <a:tr h="390157">
                <a:tc>
                  <a:txBody>
                    <a:bodyPr/>
                    <a:lstStyle/>
                    <a:p>
                      <a:pPr algn="l" fontAlgn="t"/>
                      <a:r>
                        <a:rPr lang="en-US" sz="1600" b="0" i="0" u="none" strike="noStrike" dirty="0">
                          <a:solidFill>
                            <a:srgbClr val="000000"/>
                          </a:solidFill>
                          <a:latin typeface="+mn-lt"/>
                        </a:rPr>
                        <a:t> Family</a:t>
                      </a:r>
                    </a:p>
                  </a:txBody>
                  <a:tcPr marL="9525" marR="9525" marT="9525" marB="0" anchor="ctr">
                    <a:solidFill>
                      <a:schemeClr val="bg1">
                        <a:lumMod val="65000"/>
                      </a:schemeClr>
                    </a:solidFill>
                  </a:tcPr>
                </a:tc>
                <a:tc>
                  <a:txBody>
                    <a:bodyPr/>
                    <a:lstStyle/>
                    <a:p>
                      <a:pPr algn="ctr" fontAlgn="b"/>
                      <a:r>
                        <a:rPr lang="en-US" sz="1600" b="0" i="0" u="none" strike="noStrike" dirty="0">
                          <a:solidFill>
                            <a:schemeClr val="tx1"/>
                          </a:solidFill>
                          <a:latin typeface="+mn-lt"/>
                        </a:rPr>
                        <a:t>$730.22</a:t>
                      </a:r>
                    </a:p>
                  </a:txBody>
                  <a:tcPr marL="9525" marR="9525" marT="9525" marB="0" anchor="ctr">
                    <a:solidFill>
                      <a:schemeClr val="bg1">
                        <a:lumMod val="6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latin typeface="+mn-lt"/>
                        </a:rPr>
                        <a:t>$865.50</a:t>
                      </a:r>
                    </a:p>
                  </a:txBody>
                  <a:tcPr marL="9525" marR="9525" marT="9525" marB="0" anchor="ctr">
                    <a:solidFill>
                      <a:schemeClr val="bg1">
                        <a:lumMod val="65000"/>
                      </a:schemeClr>
                    </a:solidFill>
                  </a:tcPr>
                </a:tc>
                <a:tc>
                  <a:txBody>
                    <a:bodyPr/>
                    <a:lstStyle/>
                    <a:p>
                      <a:pPr algn="ctr" fontAlgn="b"/>
                      <a:r>
                        <a:rPr lang="en-US" sz="1600" b="0" i="0" u="none" strike="noStrike" dirty="0">
                          <a:solidFill>
                            <a:schemeClr val="tx1"/>
                          </a:solidFill>
                          <a:latin typeface="+mn-lt"/>
                        </a:rPr>
                        <a:t>$535.88</a:t>
                      </a:r>
                    </a:p>
                  </a:txBody>
                  <a:tcPr marL="9525" marR="9525" marT="9525" marB="0" anchor="ctr">
                    <a:solidFill>
                      <a:schemeClr val="bg1">
                        <a:lumMod val="65000"/>
                      </a:schemeClr>
                    </a:solidFill>
                  </a:tcPr>
                </a:tc>
                <a:extLst>
                  <a:ext uri="{0D108BD9-81ED-4DB2-BD59-A6C34878D82A}">
                    <a16:rowId xmlns:a16="http://schemas.microsoft.com/office/drawing/2014/main" val="3902689827"/>
                  </a:ext>
                </a:extLst>
              </a:tr>
            </a:tbl>
          </a:graphicData>
        </a:graphic>
      </p:graphicFrame>
      <p:graphicFrame>
        <p:nvGraphicFramePr>
          <p:cNvPr id="5" name="Table 4">
            <a:extLst>
              <a:ext uri="{FF2B5EF4-FFF2-40B4-BE49-F238E27FC236}">
                <a16:creationId xmlns:a16="http://schemas.microsoft.com/office/drawing/2014/main" id="{2E915102-4780-421A-96B5-4974A818A08B}"/>
              </a:ext>
            </a:extLst>
          </p:cNvPr>
          <p:cNvGraphicFramePr>
            <a:graphicFrameLocks noGrp="1"/>
          </p:cNvGraphicFramePr>
          <p:nvPr>
            <p:extLst>
              <p:ext uri="{D42A27DB-BD31-4B8C-83A1-F6EECF244321}">
                <p14:modId xmlns:p14="http://schemas.microsoft.com/office/powerpoint/2010/main" val="2350670680"/>
              </p:ext>
            </p:extLst>
          </p:nvPr>
        </p:nvGraphicFramePr>
        <p:xfrm>
          <a:off x="2873031" y="4341939"/>
          <a:ext cx="3581875" cy="1712274"/>
        </p:xfrm>
        <a:graphic>
          <a:graphicData uri="http://schemas.openxmlformats.org/drawingml/2006/table">
            <a:tbl>
              <a:tblPr firstRow="1" bandRow="1">
                <a:tableStyleId>{5C22544A-7EE6-4342-B048-85BDC9FD1C3A}</a:tableStyleId>
              </a:tblPr>
              <a:tblGrid>
                <a:gridCol w="1840590">
                  <a:extLst>
                    <a:ext uri="{9D8B030D-6E8A-4147-A177-3AD203B41FA5}">
                      <a16:colId xmlns:a16="http://schemas.microsoft.com/office/drawing/2014/main" val="3029381254"/>
                    </a:ext>
                  </a:extLst>
                </a:gridCol>
                <a:gridCol w="1741285">
                  <a:extLst>
                    <a:ext uri="{9D8B030D-6E8A-4147-A177-3AD203B41FA5}">
                      <a16:colId xmlns:a16="http://schemas.microsoft.com/office/drawing/2014/main" val="2888246292"/>
                    </a:ext>
                  </a:extLst>
                </a:gridCol>
              </a:tblGrid>
              <a:tr h="525414">
                <a:tc>
                  <a:txBody>
                    <a:bodyPr/>
                    <a:lstStyle/>
                    <a:p>
                      <a:pPr algn="ctr" fontAlgn="b"/>
                      <a:endParaRPr lang="en-US" sz="1600" b="1" i="0" u="none" strike="noStrike" baseline="0" dirty="0">
                        <a:solidFill>
                          <a:schemeClr val="bg1"/>
                        </a:solidFill>
                        <a:latin typeface="Arial"/>
                      </a:endParaRPr>
                    </a:p>
                  </a:txBody>
                  <a:tcPr marL="9525" marR="9525" marT="9525" marB="0" anchor="ctr">
                    <a:solidFill>
                      <a:schemeClr val="tx1"/>
                    </a:solidFill>
                  </a:tcPr>
                </a:tc>
                <a:tc>
                  <a:txBody>
                    <a:bodyPr/>
                    <a:lstStyle/>
                    <a:p>
                      <a:pPr algn="ctr" fontAlgn="b"/>
                      <a:r>
                        <a:rPr lang="en-US" sz="1600" b="1" i="0" u="none" strike="noStrike" dirty="0">
                          <a:solidFill>
                            <a:schemeClr val="bg1"/>
                          </a:solidFill>
                          <a:latin typeface="Arial"/>
                        </a:rPr>
                        <a:t>Monthly Subsidy</a:t>
                      </a:r>
                    </a:p>
                  </a:txBody>
                  <a:tcPr marL="9525" marR="9525" marT="9525" marB="0" anchor="ctr">
                    <a:solidFill>
                      <a:schemeClr val="tx1"/>
                    </a:solidFill>
                  </a:tcPr>
                </a:tc>
                <a:extLst>
                  <a:ext uri="{0D108BD9-81ED-4DB2-BD59-A6C34878D82A}">
                    <a16:rowId xmlns:a16="http://schemas.microsoft.com/office/drawing/2014/main" val="1364593129"/>
                  </a:ext>
                </a:extLst>
              </a:tr>
              <a:tr h="349338">
                <a:tc>
                  <a:txBody>
                    <a:bodyPr/>
                    <a:lstStyle/>
                    <a:p>
                      <a:pPr algn="l" fontAlgn="t"/>
                      <a:r>
                        <a:rPr lang="en-US" sz="1600" b="0" i="0" u="none" strike="noStrike" dirty="0">
                          <a:solidFill>
                            <a:srgbClr val="000000"/>
                          </a:solidFill>
                          <a:latin typeface="+mn-lt"/>
                        </a:rPr>
                        <a:t> Employee</a:t>
                      </a:r>
                    </a:p>
                  </a:txBody>
                  <a:tcPr marL="9525" marR="9525" marT="9525" marB="0" anchor="ctr">
                    <a:solidFill>
                      <a:schemeClr val="bg1">
                        <a:lumMod val="65000"/>
                      </a:schemeClr>
                    </a:solidFill>
                  </a:tcPr>
                </a:tc>
                <a:tc>
                  <a:txBody>
                    <a:bodyPr/>
                    <a:lstStyle/>
                    <a:p>
                      <a:pPr algn="ctr" fontAlgn="b"/>
                      <a:r>
                        <a:rPr lang="en-US" sz="1600" b="0" i="0" u="none" strike="noStrike" dirty="0">
                          <a:solidFill>
                            <a:schemeClr val="tx1"/>
                          </a:solidFill>
                          <a:latin typeface="+mn-lt"/>
                        </a:rPr>
                        <a:t>$67.88</a:t>
                      </a:r>
                    </a:p>
                  </a:txBody>
                  <a:tcPr marL="9525" marR="9525" marT="9525" marB="0" anchor="ctr">
                    <a:solidFill>
                      <a:schemeClr val="bg1">
                        <a:lumMod val="65000"/>
                      </a:schemeClr>
                    </a:solidFill>
                  </a:tcPr>
                </a:tc>
                <a:extLst>
                  <a:ext uri="{0D108BD9-81ED-4DB2-BD59-A6C34878D82A}">
                    <a16:rowId xmlns:a16="http://schemas.microsoft.com/office/drawing/2014/main" val="3817907808"/>
                  </a:ext>
                </a:extLst>
              </a:tr>
              <a:tr h="425229">
                <a:tc>
                  <a:txBody>
                    <a:bodyPr/>
                    <a:lstStyle/>
                    <a:p>
                      <a:pPr algn="l" fontAlgn="t"/>
                      <a:r>
                        <a:rPr lang="en-US" sz="1600" b="0" i="0" u="none" strike="noStrike" baseline="0" dirty="0">
                          <a:solidFill>
                            <a:srgbClr val="000000"/>
                          </a:solidFill>
                          <a:latin typeface="+mn-lt"/>
                        </a:rPr>
                        <a:t> </a:t>
                      </a:r>
                      <a:r>
                        <a:rPr lang="en-US" sz="1600" b="0" i="0" u="none" strike="noStrike" dirty="0">
                          <a:solidFill>
                            <a:srgbClr val="000000"/>
                          </a:solidFill>
                          <a:latin typeface="+mn-lt"/>
                        </a:rPr>
                        <a:t>Employee + 1</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latin typeface="+mn-lt"/>
                        </a:rPr>
                        <a:t>$146.11</a:t>
                      </a:r>
                    </a:p>
                  </a:txBody>
                  <a:tcPr marL="9525" marR="9525" marT="9525" marB="0" anchor="ctr">
                    <a:solidFill>
                      <a:schemeClr val="bg1">
                        <a:lumMod val="85000"/>
                      </a:schemeClr>
                    </a:solidFill>
                  </a:tcPr>
                </a:tc>
                <a:extLst>
                  <a:ext uri="{0D108BD9-81ED-4DB2-BD59-A6C34878D82A}">
                    <a16:rowId xmlns:a16="http://schemas.microsoft.com/office/drawing/2014/main" val="4069542754"/>
                  </a:ext>
                </a:extLst>
              </a:tr>
              <a:tr h="412293">
                <a:tc>
                  <a:txBody>
                    <a:bodyPr/>
                    <a:lstStyle/>
                    <a:p>
                      <a:pPr algn="l" fontAlgn="t"/>
                      <a:r>
                        <a:rPr lang="en-US" sz="1600" b="0" i="0" u="none" strike="noStrike" dirty="0">
                          <a:solidFill>
                            <a:srgbClr val="000000"/>
                          </a:solidFill>
                          <a:latin typeface="+mn-lt"/>
                        </a:rPr>
                        <a:t> Family</a:t>
                      </a:r>
                    </a:p>
                  </a:txBody>
                  <a:tcPr marL="9525" marR="9525" marT="9525" marB="0" anchor="ctr">
                    <a:solidFill>
                      <a:schemeClr val="bg1">
                        <a:lumMod val="65000"/>
                      </a:schemeClr>
                    </a:solidFill>
                  </a:tcPr>
                </a:tc>
                <a:tc>
                  <a:txBody>
                    <a:bodyPr/>
                    <a:lstStyle/>
                    <a:p>
                      <a:pPr algn="ctr" fontAlgn="b"/>
                      <a:r>
                        <a:rPr lang="en-US" sz="1600" b="0" i="0" u="none" strike="noStrike" dirty="0">
                          <a:solidFill>
                            <a:schemeClr val="tx1"/>
                          </a:solidFill>
                          <a:latin typeface="+mn-lt"/>
                        </a:rPr>
                        <a:t>$180.09</a:t>
                      </a:r>
                    </a:p>
                  </a:txBody>
                  <a:tcPr marL="9525" marR="9525" marT="9525" marB="0" anchor="ctr">
                    <a:solidFill>
                      <a:schemeClr val="bg1">
                        <a:lumMod val="65000"/>
                      </a:schemeClr>
                    </a:solidFill>
                  </a:tcPr>
                </a:tc>
                <a:extLst>
                  <a:ext uri="{0D108BD9-81ED-4DB2-BD59-A6C34878D82A}">
                    <a16:rowId xmlns:a16="http://schemas.microsoft.com/office/drawing/2014/main" val="3902689827"/>
                  </a:ext>
                </a:extLst>
              </a:tr>
            </a:tbl>
          </a:graphicData>
        </a:graphic>
      </p:graphicFrame>
      <p:sp>
        <p:nvSpPr>
          <p:cNvPr id="6" name="TextBox 5"/>
          <p:cNvSpPr txBox="1"/>
          <p:nvPr/>
        </p:nvSpPr>
        <p:spPr>
          <a:xfrm>
            <a:off x="541065" y="3681767"/>
            <a:ext cx="7656071" cy="461665"/>
          </a:xfrm>
          <a:prstGeom prst="rect">
            <a:avLst/>
          </a:prstGeom>
          <a:noFill/>
        </p:spPr>
        <p:txBody>
          <a:bodyPr wrap="square" rtlCol="0">
            <a:spAutoFit/>
          </a:bodyPr>
          <a:lstStyle/>
          <a:p>
            <a:r>
              <a:rPr lang="en-US" sz="1200" dirty="0"/>
              <a:t>2020 Premium Subsidy Eligibility: Employees whose annualized full time base salary is less than or equal to </a:t>
            </a:r>
            <a:r>
              <a:rPr lang="en-US" sz="1200" b="1" dirty="0"/>
              <a:t>$61,642.00</a:t>
            </a:r>
            <a:r>
              <a:rPr lang="en-US" sz="1200" dirty="0"/>
              <a:t>.</a:t>
            </a:r>
          </a:p>
          <a:p>
            <a:r>
              <a:rPr lang="en-US" sz="1200" dirty="0"/>
              <a:t>Subsidy credits are applied to the employee paycheck based on pay frequency.</a:t>
            </a:r>
          </a:p>
        </p:txBody>
      </p:sp>
    </p:spTree>
    <p:extLst>
      <p:ext uri="{BB962C8B-B14F-4D97-AF65-F5344CB8AC3E}">
        <p14:creationId xmlns:p14="http://schemas.microsoft.com/office/powerpoint/2010/main" val="651073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995FAD-1C3C-435A-89F3-5181BAFF2779}"/>
              </a:ext>
            </a:extLst>
          </p:cNvPr>
          <p:cNvSpPr>
            <a:spLocks noGrp="1"/>
          </p:cNvSpPr>
          <p:nvPr>
            <p:ph idx="1"/>
          </p:nvPr>
        </p:nvSpPr>
        <p:spPr/>
        <p:txBody>
          <a:bodyPr>
            <a:normAutofit/>
          </a:bodyPr>
          <a:lstStyle/>
          <a:p>
            <a:pPr algn="ctr"/>
            <a:endParaRPr lang="en-US" sz="1200" b="1" i="1" dirty="0">
              <a:solidFill>
                <a:schemeClr val="tx1"/>
              </a:solidFill>
            </a:endParaRPr>
          </a:p>
          <a:p>
            <a:pPr algn="ctr"/>
            <a:r>
              <a:rPr lang="en-US" sz="3200" b="1" i="1" dirty="0">
                <a:solidFill>
                  <a:schemeClr val="tx1"/>
                </a:solidFill>
              </a:rPr>
              <a:t>Andy Tanaka</a:t>
            </a:r>
          </a:p>
          <a:p>
            <a:pPr algn="ctr"/>
            <a:r>
              <a:rPr lang="en-US" sz="1600" b="1" i="1" dirty="0">
                <a:solidFill>
                  <a:schemeClr val="tx1"/>
                </a:solidFill>
              </a:rPr>
              <a:t>Senior Vice President, Chief Administrative Officer and Treasurer</a:t>
            </a:r>
          </a:p>
          <a:p>
            <a:pPr algn="ctr"/>
            <a:r>
              <a:rPr lang="en-US" sz="3200" b="1" i="1" dirty="0">
                <a:solidFill>
                  <a:schemeClr val="tx1"/>
                </a:solidFill>
              </a:rPr>
              <a:t>Lisa Brommer</a:t>
            </a:r>
          </a:p>
          <a:p>
            <a:pPr algn="ctr"/>
            <a:r>
              <a:rPr lang="en-US" sz="1600" b="1" i="1" dirty="0">
                <a:solidFill>
                  <a:schemeClr val="tx1"/>
                </a:solidFill>
              </a:rPr>
              <a:t>Associate Vice President for Human Resources</a:t>
            </a:r>
            <a:endParaRPr lang="en-US" sz="1600" dirty="0"/>
          </a:p>
        </p:txBody>
      </p:sp>
      <p:pic>
        <p:nvPicPr>
          <p:cNvPr id="4" name="Picture 3">
            <a:extLst>
              <a:ext uri="{FF2B5EF4-FFF2-40B4-BE49-F238E27FC236}">
                <a16:creationId xmlns:a16="http://schemas.microsoft.com/office/drawing/2014/main" id="{FD069362-0658-4A23-850B-57AF8C8EAC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
        <p:nvSpPr>
          <p:cNvPr id="7" name="TextBox 6">
            <a:extLst>
              <a:ext uri="{FF2B5EF4-FFF2-40B4-BE49-F238E27FC236}">
                <a16:creationId xmlns:a16="http://schemas.microsoft.com/office/drawing/2014/main" id="{0CB0CACB-2985-4767-9092-86F5FECAF337}"/>
              </a:ext>
            </a:extLst>
          </p:cNvPr>
          <p:cNvSpPr txBox="1"/>
          <p:nvPr/>
        </p:nvSpPr>
        <p:spPr>
          <a:xfrm>
            <a:off x="438539" y="1125556"/>
            <a:ext cx="2836506" cy="984885"/>
          </a:xfrm>
          <a:prstGeom prst="rect">
            <a:avLst/>
          </a:prstGeom>
          <a:noFill/>
        </p:spPr>
        <p:txBody>
          <a:bodyPr wrap="square" rtlCol="0">
            <a:spAutoFit/>
          </a:bodyPr>
          <a:lstStyle/>
          <a:p>
            <a:pPr algn="ctr"/>
            <a:r>
              <a:rPr lang="en-US" sz="4000" b="1" i="1" dirty="0">
                <a:latin typeface="+mj-lt"/>
              </a:rPr>
              <a:t>Welcome</a:t>
            </a:r>
          </a:p>
          <a:p>
            <a:endParaRPr lang="en-US" dirty="0"/>
          </a:p>
        </p:txBody>
      </p:sp>
    </p:spTree>
    <p:extLst>
      <p:ext uri="{BB962C8B-B14F-4D97-AF65-F5344CB8AC3E}">
        <p14:creationId xmlns:p14="http://schemas.microsoft.com/office/powerpoint/2010/main" val="2399702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72514-ECC4-4FD0-8188-A3202C81A488}"/>
              </a:ext>
            </a:extLst>
          </p:cNvPr>
          <p:cNvSpPr>
            <a:spLocks noGrp="1"/>
          </p:cNvSpPr>
          <p:nvPr>
            <p:ph type="title"/>
          </p:nvPr>
        </p:nvSpPr>
        <p:spPr>
          <a:xfrm>
            <a:off x="658809" y="2175647"/>
            <a:ext cx="7660705" cy="906617"/>
          </a:xfrm>
        </p:spPr>
        <p:txBody>
          <a:bodyPr>
            <a:normAutofit fontScale="90000"/>
          </a:bodyPr>
          <a:lstStyle/>
          <a:p>
            <a:pPr algn="ctr"/>
            <a:r>
              <a:rPr lang="en-US" sz="4000" b="1" i="1" dirty="0">
                <a:solidFill>
                  <a:schemeClr val="tx1"/>
                </a:solidFill>
              </a:rPr>
              <a:t>Health Savings Account</a:t>
            </a:r>
            <a:br>
              <a:rPr lang="en-US" sz="4000" b="1" i="1" dirty="0">
                <a:solidFill>
                  <a:schemeClr val="tx1"/>
                </a:solidFill>
              </a:rPr>
            </a:br>
            <a:r>
              <a:rPr lang="en-US" sz="4000" b="1" i="1" dirty="0">
                <a:solidFill>
                  <a:schemeClr val="tx1"/>
                </a:solidFill>
              </a:rPr>
              <a:t>(HSA)</a:t>
            </a:r>
          </a:p>
        </p:txBody>
      </p:sp>
      <p:pic>
        <p:nvPicPr>
          <p:cNvPr id="3" name="Picture 2">
            <a:extLst>
              <a:ext uri="{FF2B5EF4-FFF2-40B4-BE49-F238E27FC236}">
                <a16:creationId xmlns:a16="http://schemas.microsoft.com/office/drawing/2014/main" id="{C42594F0-4F2D-4900-B919-3D541D0F71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Tree>
    <p:extLst>
      <p:ext uri="{BB962C8B-B14F-4D97-AF65-F5344CB8AC3E}">
        <p14:creationId xmlns:p14="http://schemas.microsoft.com/office/powerpoint/2010/main" val="2399798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A5179-9127-4986-B9F8-2BA09DFDC484}"/>
              </a:ext>
            </a:extLst>
          </p:cNvPr>
          <p:cNvSpPr>
            <a:spLocks noGrp="1"/>
          </p:cNvSpPr>
          <p:nvPr>
            <p:ph type="title"/>
          </p:nvPr>
        </p:nvSpPr>
        <p:spPr/>
        <p:txBody>
          <a:bodyPr>
            <a:normAutofit/>
          </a:bodyPr>
          <a:lstStyle/>
          <a:p>
            <a:r>
              <a:rPr lang="en-US" sz="3200" dirty="0">
                <a:solidFill>
                  <a:schemeClr val="tx1"/>
                </a:solidFill>
              </a:rPr>
              <a:t>Health Savings Account</a:t>
            </a:r>
          </a:p>
        </p:txBody>
      </p:sp>
      <p:pic>
        <p:nvPicPr>
          <p:cNvPr id="3" name="Picture 2">
            <a:extLst>
              <a:ext uri="{FF2B5EF4-FFF2-40B4-BE49-F238E27FC236}">
                <a16:creationId xmlns:a16="http://schemas.microsoft.com/office/drawing/2014/main" id="{201BA7CF-EC48-4972-ADC5-47D399EA05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
        <p:nvSpPr>
          <p:cNvPr id="4" name="Rectangle 3">
            <a:extLst>
              <a:ext uri="{FF2B5EF4-FFF2-40B4-BE49-F238E27FC236}">
                <a16:creationId xmlns:a16="http://schemas.microsoft.com/office/drawing/2014/main" id="{F76BDA8B-2272-4DCF-B28A-A6051D7BCF19}"/>
              </a:ext>
            </a:extLst>
          </p:cNvPr>
          <p:cNvSpPr/>
          <p:nvPr/>
        </p:nvSpPr>
        <p:spPr>
          <a:xfrm>
            <a:off x="822960" y="1737361"/>
            <a:ext cx="7644146" cy="4524315"/>
          </a:xfrm>
          <a:prstGeom prst="rect">
            <a:avLst/>
          </a:prstGeom>
        </p:spPr>
        <p:txBody>
          <a:bodyPr wrap="square">
            <a:spAutoFit/>
          </a:bodyPr>
          <a:lstStyle/>
          <a:p>
            <a:pPr marL="285750" indent="-285750">
              <a:buFont typeface="Arial" panose="020B0604020202020204" pitchFamily="34" charset="0"/>
              <a:buChar char="•"/>
            </a:pPr>
            <a:r>
              <a:rPr lang="en-US" sz="1600" dirty="0"/>
              <a:t>An HSA is an individually owned back account that allows you to set aside pre-tax dollars to pay for qualified out of pocket expenses.</a:t>
            </a:r>
          </a:p>
          <a:p>
            <a:pPr marL="285750" indent="-285750">
              <a:buFont typeface="Arial" panose="020B0604020202020204" pitchFamily="34" charset="0"/>
              <a:buChar char="•"/>
            </a:pPr>
            <a:r>
              <a:rPr lang="en-US" sz="1600" dirty="0"/>
              <a:t>The employer and employee can make tax-free deposits into an HSA. </a:t>
            </a:r>
          </a:p>
          <a:p>
            <a:pPr marL="285750" indent="-285750">
              <a:buFont typeface="Arial" panose="020B0604020202020204" pitchFamily="34" charset="0"/>
              <a:buChar char="•"/>
            </a:pPr>
            <a:r>
              <a:rPr lang="en-US" sz="1600" dirty="0"/>
              <a:t>Any unused funds roll over year to year.  </a:t>
            </a:r>
          </a:p>
          <a:p>
            <a:pPr marL="285750" indent="-285750">
              <a:buFont typeface="Arial" panose="020B0604020202020204" pitchFamily="34" charset="0"/>
              <a:buChar char="•"/>
            </a:pPr>
            <a:r>
              <a:rPr lang="en-US" sz="1600" dirty="0"/>
              <a:t>You decide how and when to use the money available in the account.</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1600" dirty="0"/>
              <a:t>HSAs can be used to cover:</a:t>
            </a:r>
          </a:p>
          <a:p>
            <a:pPr marL="742950" lvl="1" indent="-285750">
              <a:buFont typeface="Arial" panose="020B0604020202020204" pitchFamily="34" charset="0"/>
              <a:buChar char="•"/>
            </a:pPr>
            <a:r>
              <a:rPr lang="en-US" sz="1600" dirty="0"/>
              <a:t>Insurance deductibles, copays and coinsurance </a:t>
            </a:r>
          </a:p>
          <a:p>
            <a:pPr marL="742950" lvl="1" indent="-285750">
              <a:buFont typeface="Arial" panose="020B0604020202020204" pitchFamily="34" charset="0"/>
              <a:buChar char="•"/>
            </a:pPr>
            <a:r>
              <a:rPr lang="en-US" sz="1600" dirty="0"/>
              <a:t>Qualified health care expenses (including dental &amp; vison)</a:t>
            </a:r>
          </a:p>
          <a:p>
            <a:pPr marL="4572">
              <a:buClr>
                <a:schemeClr val="bg2">
                  <a:lumMod val="50000"/>
                </a:schemeClr>
              </a:buClr>
            </a:pPr>
            <a:endParaRPr lang="en-US" sz="1000" dirty="0"/>
          </a:p>
          <a:p>
            <a:pPr marL="347472" indent="-342900">
              <a:buFont typeface="Arial" panose="020B0604020202020204" pitchFamily="34" charset="0"/>
              <a:buChar char="•"/>
            </a:pPr>
            <a:r>
              <a:rPr lang="en-US" sz="1600" dirty="0"/>
              <a:t>2020 HSA contribution limit is a flat dollar amount</a:t>
            </a:r>
          </a:p>
          <a:p>
            <a:pPr marL="804672" lvl="2" indent="-342900">
              <a:buFont typeface="Arial" panose="020B0604020202020204" pitchFamily="34" charset="0"/>
              <a:buChar char="•"/>
            </a:pPr>
            <a:r>
              <a:rPr lang="en-US" sz="1600" dirty="0">
                <a:solidFill>
                  <a:srgbClr val="DD1E2E"/>
                </a:solidFill>
              </a:rPr>
              <a:t>$3,550 </a:t>
            </a:r>
            <a:r>
              <a:rPr lang="en-US" sz="1600" dirty="0"/>
              <a:t>for individual *</a:t>
            </a:r>
          </a:p>
          <a:p>
            <a:pPr marL="804672" lvl="2" indent="-342900">
              <a:buFont typeface="Arial" panose="020B0604020202020204" pitchFamily="34" charset="0"/>
              <a:buChar char="•"/>
            </a:pPr>
            <a:r>
              <a:rPr lang="en-US" sz="1600" dirty="0">
                <a:solidFill>
                  <a:srgbClr val="DD1E2E"/>
                </a:solidFill>
              </a:rPr>
              <a:t>$7,100 </a:t>
            </a:r>
            <a:r>
              <a:rPr lang="en-US" sz="1600" dirty="0"/>
              <a:t>for family *</a:t>
            </a:r>
          </a:p>
          <a:p>
            <a:pPr marL="461772" lvl="2"/>
            <a:endParaRPr lang="en-US" sz="1000" dirty="0"/>
          </a:p>
          <a:p>
            <a:pPr marL="285750" indent="-285750">
              <a:buFont typeface="Arial" panose="020B0604020202020204" pitchFamily="34" charset="0"/>
              <a:buChar char="•"/>
            </a:pPr>
            <a:r>
              <a:rPr lang="en-US" sz="1600" dirty="0"/>
              <a:t>Wesleyan matches employee contributions up to $500 annually. This is accounted in the contribution limit noted above.</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1600" dirty="0"/>
              <a:t>Those age 55 or over can contribute an additional $1,000 annually.</a:t>
            </a:r>
          </a:p>
          <a:p>
            <a:pPr marL="804672" lvl="2" indent="-342900">
              <a:buFont typeface="Arial" panose="020B0604020202020204" pitchFamily="34" charset="0"/>
              <a:buChar char="•"/>
            </a:pPr>
            <a:endParaRPr lang="en-US" dirty="0"/>
          </a:p>
        </p:txBody>
      </p:sp>
      <p:grpSp>
        <p:nvGrpSpPr>
          <p:cNvPr id="6" name="Group 25">
            <a:extLst>
              <a:ext uri="{FF2B5EF4-FFF2-40B4-BE49-F238E27FC236}">
                <a16:creationId xmlns:a16="http://schemas.microsoft.com/office/drawing/2014/main" id="{C288B60E-867B-42B9-9FE4-91FEE3AF5BE5}"/>
              </a:ext>
            </a:extLst>
          </p:cNvPr>
          <p:cNvGrpSpPr/>
          <p:nvPr/>
        </p:nvGrpSpPr>
        <p:grpSpPr>
          <a:xfrm>
            <a:off x="3595867" y="4283269"/>
            <a:ext cx="1563660" cy="527326"/>
            <a:chOff x="7065079" y="5236464"/>
            <a:chExt cx="1175350" cy="548640"/>
          </a:xfrm>
        </p:grpSpPr>
        <p:sp>
          <p:nvSpPr>
            <p:cNvPr id="7" name="Right Brace 6">
              <a:extLst>
                <a:ext uri="{FF2B5EF4-FFF2-40B4-BE49-F238E27FC236}">
                  <a16:creationId xmlns:a16="http://schemas.microsoft.com/office/drawing/2014/main" id="{279EBEF3-832E-444A-B15F-405D78A53B82}"/>
                </a:ext>
              </a:extLst>
            </p:cNvPr>
            <p:cNvSpPr/>
            <p:nvPr/>
          </p:nvSpPr>
          <p:spPr bwMode="auto">
            <a:xfrm>
              <a:off x="7065079" y="5236464"/>
              <a:ext cx="169510" cy="548640"/>
            </a:xfrm>
            <a:prstGeom prst="rightBrace">
              <a:avLst>
                <a:gd name="adj1" fmla="val 0"/>
                <a:gd name="adj2" fmla="val 50000"/>
              </a:avLst>
            </a:prstGeom>
            <a:noFill/>
            <a:ln w="25400" cap="flat" cmpd="sng" algn="ctr">
              <a:solidFill>
                <a:schemeClr val="accent1"/>
              </a:solidFill>
              <a:prstDash val="solid"/>
              <a:round/>
              <a:headEnd type="none" w="med" len="med"/>
              <a:tailEnd type="none" w="lg" len="lg"/>
            </a:ln>
            <a:effectLst/>
          </p:spPr>
          <p:txBody>
            <a:bodyPr rtlCol="0" anchor="ctr"/>
            <a:lstStyle/>
            <a:p>
              <a:pPr algn="ctr"/>
              <a:endParaRPr lang="en-US" sz="1200" dirty="0"/>
            </a:p>
          </p:txBody>
        </p:sp>
        <p:sp>
          <p:nvSpPr>
            <p:cNvPr id="8" name="TextBox 7">
              <a:extLst>
                <a:ext uri="{FF2B5EF4-FFF2-40B4-BE49-F238E27FC236}">
                  <a16:creationId xmlns:a16="http://schemas.microsoft.com/office/drawing/2014/main" id="{392AB2B8-AD8E-4A99-BB79-E106C159CE9C}"/>
                </a:ext>
              </a:extLst>
            </p:cNvPr>
            <p:cNvSpPr txBox="1"/>
            <p:nvPr/>
          </p:nvSpPr>
          <p:spPr>
            <a:xfrm>
              <a:off x="7234589" y="5392472"/>
              <a:ext cx="1005840" cy="236624"/>
            </a:xfrm>
            <a:prstGeom prst="rect">
              <a:avLst/>
            </a:prstGeom>
            <a:noFill/>
          </p:spPr>
          <p:txBody>
            <a:bodyPr wrap="square" rtlCol="0">
              <a:spAutoFit/>
            </a:bodyPr>
            <a:lstStyle/>
            <a:p>
              <a:r>
                <a:rPr lang="en-US" sz="1200" b="1" i="1" dirty="0"/>
                <a:t>for 2020</a:t>
              </a:r>
            </a:p>
          </p:txBody>
        </p:sp>
      </p:grpSp>
    </p:spTree>
    <p:extLst>
      <p:ext uri="{BB962C8B-B14F-4D97-AF65-F5344CB8AC3E}">
        <p14:creationId xmlns:p14="http://schemas.microsoft.com/office/powerpoint/2010/main" val="1070320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E14D3-7391-438B-B5CF-7229AC4FCCC1}"/>
              </a:ext>
            </a:extLst>
          </p:cNvPr>
          <p:cNvSpPr>
            <a:spLocks noGrp="1"/>
          </p:cNvSpPr>
          <p:nvPr>
            <p:ph type="title"/>
          </p:nvPr>
        </p:nvSpPr>
        <p:spPr/>
        <p:txBody>
          <a:bodyPr>
            <a:normAutofit/>
          </a:bodyPr>
          <a:lstStyle/>
          <a:p>
            <a:r>
              <a:rPr lang="en-US" sz="3200" dirty="0">
                <a:solidFill>
                  <a:schemeClr val="tx1"/>
                </a:solidFill>
              </a:rPr>
              <a:t>Why choose a HSA?</a:t>
            </a:r>
          </a:p>
        </p:txBody>
      </p:sp>
      <p:pic>
        <p:nvPicPr>
          <p:cNvPr id="3" name="Picture 2">
            <a:extLst>
              <a:ext uri="{FF2B5EF4-FFF2-40B4-BE49-F238E27FC236}">
                <a16:creationId xmlns:a16="http://schemas.microsoft.com/office/drawing/2014/main" id="{047A8783-A33C-4494-AE17-C880163A68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
        <p:nvSpPr>
          <p:cNvPr id="4" name="Rectangle 3">
            <a:extLst>
              <a:ext uri="{FF2B5EF4-FFF2-40B4-BE49-F238E27FC236}">
                <a16:creationId xmlns:a16="http://schemas.microsoft.com/office/drawing/2014/main" id="{AE4FEB37-7E85-4A39-A316-1E3875AFC394}"/>
              </a:ext>
            </a:extLst>
          </p:cNvPr>
          <p:cNvSpPr/>
          <p:nvPr/>
        </p:nvSpPr>
        <p:spPr>
          <a:xfrm>
            <a:off x="822959" y="1774889"/>
            <a:ext cx="8095409" cy="4462760"/>
          </a:xfrm>
          <a:prstGeom prst="rect">
            <a:avLst/>
          </a:prstGeom>
        </p:spPr>
        <p:txBody>
          <a:bodyPr wrap="square">
            <a:spAutoFit/>
          </a:bodyPr>
          <a:lstStyle/>
          <a:p>
            <a:r>
              <a:rPr lang="en-US" sz="2200" dirty="0">
                <a:solidFill>
                  <a:srgbClr val="DD1E2E"/>
                </a:solidFill>
              </a:rPr>
              <a:t>Easy win in today’s complex health care system:</a:t>
            </a:r>
          </a:p>
          <a:p>
            <a:pPr marL="742950" lvl="1" indent="-285750">
              <a:buFont typeface="Arial" panose="020B0604020202020204" pitchFamily="34" charset="0"/>
              <a:buChar char="•"/>
            </a:pPr>
            <a:r>
              <a:rPr lang="en-US" sz="2000" dirty="0"/>
              <a:t>Save now:</a:t>
            </a:r>
          </a:p>
          <a:p>
            <a:pPr marL="1200150" lvl="2" indent="-285750">
              <a:buFont typeface="Arial" panose="020B0604020202020204" pitchFamily="34" charset="0"/>
              <a:buChar char="•"/>
            </a:pPr>
            <a:r>
              <a:rPr lang="en-US" sz="2000" dirty="0"/>
              <a:t>HDHP have lower monthly insurance premiums</a:t>
            </a:r>
          </a:p>
          <a:p>
            <a:pPr marL="1200150" lvl="2" indent="-285750">
              <a:buFont typeface="Arial" panose="020B0604020202020204" pitchFamily="34" charset="0"/>
              <a:buChar char="•"/>
            </a:pPr>
            <a:r>
              <a:rPr lang="en-US" sz="2000" dirty="0"/>
              <a:t>HSA deposits are made on a pre-tax basis</a:t>
            </a:r>
          </a:p>
          <a:p>
            <a:pPr marL="1200150" lvl="2" indent="-285750">
              <a:buFont typeface="Arial" panose="020B0604020202020204" pitchFamily="34" charset="0"/>
              <a:buChar char="•"/>
            </a:pPr>
            <a:r>
              <a:rPr lang="en-US" sz="2000" dirty="0"/>
              <a:t>Typically lowers income tax liability</a:t>
            </a:r>
          </a:p>
          <a:p>
            <a:pPr marL="1200150" lvl="2" indent="-285750">
              <a:buFont typeface="Arial" panose="020B0604020202020204" pitchFamily="34" charset="0"/>
              <a:buChar char="•"/>
            </a:pPr>
            <a:endParaRPr lang="en-US" sz="1000" dirty="0"/>
          </a:p>
          <a:p>
            <a:pPr marL="742950" lvl="1" indent="-285750">
              <a:buFont typeface="Arial" panose="020B0604020202020204" pitchFamily="34" charset="0"/>
              <a:buChar char="•"/>
            </a:pPr>
            <a:r>
              <a:rPr lang="en-US" sz="2000" dirty="0"/>
              <a:t>Save for the future:</a:t>
            </a:r>
          </a:p>
          <a:p>
            <a:pPr marL="1200150" lvl="2" indent="-285750">
              <a:buFont typeface="Arial" panose="020B0604020202020204" pitchFamily="34" charset="0"/>
              <a:buChar char="•"/>
            </a:pPr>
            <a:r>
              <a:rPr lang="en-US" sz="2000" dirty="0"/>
              <a:t>HSA funds rollover from year to year, no “use it or lose it” feature</a:t>
            </a:r>
          </a:p>
          <a:p>
            <a:pPr marL="1200150" lvl="2" indent="-285750">
              <a:buFont typeface="Arial" panose="020B0604020202020204" pitchFamily="34" charset="0"/>
              <a:buChar char="•"/>
            </a:pPr>
            <a:r>
              <a:rPr lang="en-US" sz="2000" dirty="0"/>
              <a:t>No overall fund maximum</a:t>
            </a:r>
          </a:p>
          <a:p>
            <a:pPr marL="1200150" lvl="2" indent="-285750">
              <a:buFont typeface="Arial" panose="020B0604020202020204" pitchFamily="34" charset="0"/>
              <a:buChar char="•"/>
            </a:pPr>
            <a:r>
              <a:rPr lang="en-US" sz="2000" dirty="0"/>
              <a:t>You keep the money even if you change jobs or insurance plans</a:t>
            </a:r>
          </a:p>
          <a:p>
            <a:pPr marL="1200150" lvl="2" indent="-285750">
              <a:buFont typeface="Arial" panose="020B0604020202020204" pitchFamily="34" charset="0"/>
              <a:buChar char="•"/>
            </a:pPr>
            <a:r>
              <a:rPr lang="en-US" sz="2000" dirty="0"/>
              <a:t>Tax-free interest earned</a:t>
            </a:r>
          </a:p>
          <a:p>
            <a:pPr marL="1200150" lvl="2" indent="-285750">
              <a:buFont typeface="Arial" panose="020B0604020202020204" pitchFamily="34" charset="0"/>
              <a:buChar char="•"/>
            </a:pPr>
            <a:r>
              <a:rPr lang="en-US" sz="2000" dirty="0"/>
              <a:t>Comprehensive and easy investment options</a:t>
            </a:r>
          </a:p>
          <a:p>
            <a:pPr marL="1200150" lvl="2" indent="-285750">
              <a:buFont typeface="Arial" panose="020B0604020202020204" pitchFamily="34" charset="0"/>
              <a:buChar char="•"/>
            </a:pPr>
            <a:endParaRPr lang="en-US" sz="1000" dirty="0"/>
          </a:p>
          <a:p>
            <a:pPr marL="742950" lvl="1" indent="-285750">
              <a:buFont typeface="Arial" panose="020B0604020202020204" pitchFamily="34" charset="0"/>
              <a:buChar char="•"/>
            </a:pPr>
            <a:r>
              <a:rPr lang="en-US" sz="2000" dirty="0"/>
              <a:t>Same doctors, same network</a:t>
            </a:r>
          </a:p>
        </p:txBody>
      </p:sp>
    </p:spTree>
    <p:extLst>
      <p:ext uri="{BB962C8B-B14F-4D97-AF65-F5344CB8AC3E}">
        <p14:creationId xmlns:p14="http://schemas.microsoft.com/office/powerpoint/2010/main" val="614340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E14D3-7391-438B-B5CF-7229AC4FCCC1}"/>
              </a:ext>
            </a:extLst>
          </p:cNvPr>
          <p:cNvSpPr>
            <a:spLocks noGrp="1"/>
          </p:cNvSpPr>
          <p:nvPr>
            <p:ph type="title"/>
          </p:nvPr>
        </p:nvSpPr>
        <p:spPr/>
        <p:txBody>
          <a:bodyPr>
            <a:normAutofit/>
          </a:bodyPr>
          <a:lstStyle/>
          <a:p>
            <a:r>
              <a:rPr lang="en-US" sz="3200" dirty="0">
                <a:solidFill>
                  <a:schemeClr val="tx1"/>
                </a:solidFill>
              </a:rPr>
              <a:t>How to contribute to your HSA</a:t>
            </a:r>
          </a:p>
        </p:txBody>
      </p:sp>
      <p:pic>
        <p:nvPicPr>
          <p:cNvPr id="3" name="Picture 2">
            <a:extLst>
              <a:ext uri="{FF2B5EF4-FFF2-40B4-BE49-F238E27FC236}">
                <a16:creationId xmlns:a16="http://schemas.microsoft.com/office/drawing/2014/main" id="{047A8783-A33C-4494-AE17-C880163A68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
        <p:nvSpPr>
          <p:cNvPr id="4" name="Rectangle 3">
            <a:extLst>
              <a:ext uri="{FF2B5EF4-FFF2-40B4-BE49-F238E27FC236}">
                <a16:creationId xmlns:a16="http://schemas.microsoft.com/office/drawing/2014/main" id="{AE4FEB37-7E85-4A39-A316-1E3875AFC394}"/>
              </a:ext>
            </a:extLst>
          </p:cNvPr>
          <p:cNvSpPr/>
          <p:nvPr/>
        </p:nvSpPr>
        <p:spPr>
          <a:xfrm>
            <a:off x="822959" y="1774889"/>
            <a:ext cx="7290263" cy="2563779"/>
          </a:xfrm>
          <a:prstGeom prst="rect">
            <a:avLst/>
          </a:prstGeom>
        </p:spPr>
        <p:txBody>
          <a:bodyPr wrap="square">
            <a:spAutoFit/>
          </a:bodyPr>
          <a:lstStyle/>
          <a:p>
            <a:pPr marL="228600" indent="-228600">
              <a:lnSpc>
                <a:spcPct val="90000"/>
              </a:lnSpc>
              <a:spcBef>
                <a:spcPts val="1200"/>
              </a:spcBef>
              <a:buFont typeface="Arial" pitchFamily="34" charset="0"/>
              <a:buChar char="•"/>
              <a:tabLst>
                <a:tab pos="228600" algn="l"/>
              </a:tabLst>
              <a:defRPr/>
            </a:pPr>
            <a:r>
              <a:rPr lang="en-US" sz="2000" dirty="0"/>
              <a:t>Make pre-tax contributions through payroll deductions</a:t>
            </a:r>
          </a:p>
          <a:p>
            <a:pPr marL="685800" lvl="1" indent="-228600">
              <a:lnSpc>
                <a:spcPct val="90000"/>
              </a:lnSpc>
              <a:spcBef>
                <a:spcPts val="1200"/>
              </a:spcBef>
              <a:buFont typeface="Arial" pitchFamily="34" charset="0"/>
              <a:buChar char="•"/>
              <a:tabLst>
                <a:tab pos="228600" algn="l"/>
              </a:tabLst>
              <a:defRPr/>
            </a:pPr>
            <a:r>
              <a:rPr lang="en-US" dirty="0"/>
              <a:t>Change your payroll contributions at any time</a:t>
            </a:r>
          </a:p>
          <a:p>
            <a:pPr marL="685800" lvl="1" indent="-228600">
              <a:lnSpc>
                <a:spcPct val="90000"/>
              </a:lnSpc>
              <a:spcBef>
                <a:spcPts val="1200"/>
              </a:spcBef>
              <a:buFont typeface="Arial" pitchFamily="34" charset="0"/>
              <a:buChar char="•"/>
              <a:tabLst>
                <a:tab pos="228600" algn="l"/>
              </a:tabLst>
              <a:defRPr/>
            </a:pPr>
            <a:r>
              <a:rPr lang="en-US" dirty="0"/>
              <a:t>Employer match will only be available to match pre-tax payroll deductions</a:t>
            </a:r>
          </a:p>
          <a:p>
            <a:pPr marL="228600" indent="-228600">
              <a:lnSpc>
                <a:spcPct val="90000"/>
              </a:lnSpc>
              <a:spcBef>
                <a:spcPts val="1200"/>
              </a:spcBef>
              <a:buFont typeface="Arial" pitchFamily="34" charset="0"/>
              <a:buChar char="•"/>
              <a:tabLst>
                <a:tab pos="228600" algn="l"/>
              </a:tabLst>
              <a:defRPr/>
            </a:pPr>
            <a:r>
              <a:rPr lang="en-US" sz="2000" dirty="0"/>
              <a:t>Make post-tax contributions directly to HSA Bank online or by sending a check. You can then deduct when filing your taxes.</a:t>
            </a:r>
          </a:p>
          <a:p>
            <a:pPr marL="228600" indent="-228600">
              <a:lnSpc>
                <a:spcPct val="90000"/>
              </a:lnSpc>
              <a:spcBef>
                <a:spcPts val="1200"/>
              </a:spcBef>
              <a:buFont typeface="Arial" pitchFamily="34" charset="0"/>
              <a:buChar char="•"/>
              <a:tabLst>
                <a:tab pos="228600" algn="l"/>
              </a:tabLst>
              <a:defRPr/>
            </a:pPr>
            <a:r>
              <a:rPr lang="en-US" sz="2000" dirty="0"/>
              <a:t>Can make contributions until April 15</a:t>
            </a:r>
            <a:r>
              <a:rPr lang="en-US" sz="2000" baseline="30000" dirty="0"/>
              <a:t>th</a:t>
            </a:r>
            <a:r>
              <a:rPr lang="en-US" sz="2000" dirty="0"/>
              <a:t> for the previous tax year </a:t>
            </a:r>
            <a:endParaRPr lang="en-US" dirty="0"/>
          </a:p>
        </p:txBody>
      </p:sp>
      <p:pic>
        <p:nvPicPr>
          <p:cNvPr id="6" name="Picture 5">
            <a:extLst>
              <a:ext uri="{FF2B5EF4-FFF2-40B4-BE49-F238E27FC236}">
                <a16:creationId xmlns:a16="http://schemas.microsoft.com/office/drawing/2014/main" id="{08D68578-D220-4D54-9A75-C4EDCFA1E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3264" y="4411652"/>
            <a:ext cx="1409651" cy="1715076"/>
          </a:xfrm>
          <a:prstGeom prst="rect">
            <a:avLst/>
          </a:prstGeom>
        </p:spPr>
      </p:pic>
    </p:spTree>
    <p:extLst>
      <p:ext uri="{BB962C8B-B14F-4D97-AF65-F5344CB8AC3E}">
        <p14:creationId xmlns:p14="http://schemas.microsoft.com/office/powerpoint/2010/main" val="4086204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33D23-FA1C-4108-A05D-6FC6BE293D74}"/>
              </a:ext>
            </a:extLst>
          </p:cNvPr>
          <p:cNvSpPr>
            <a:spLocks noGrp="1"/>
          </p:cNvSpPr>
          <p:nvPr>
            <p:ph type="title"/>
          </p:nvPr>
        </p:nvSpPr>
        <p:spPr/>
        <p:txBody>
          <a:bodyPr>
            <a:normAutofit/>
          </a:bodyPr>
          <a:lstStyle/>
          <a:p>
            <a:r>
              <a:rPr lang="en-US" sz="3200" dirty="0">
                <a:solidFill>
                  <a:schemeClr val="tx1"/>
                </a:solidFill>
              </a:rPr>
              <a:t>Who is eligible for a HSA?</a:t>
            </a:r>
          </a:p>
        </p:txBody>
      </p:sp>
      <p:pic>
        <p:nvPicPr>
          <p:cNvPr id="3" name="Picture 2">
            <a:extLst>
              <a:ext uri="{FF2B5EF4-FFF2-40B4-BE49-F238E27FC236}">
                <a16:creationId xmlns:a16="http://schemas.microsoft.com/office/drawing/2014/main" id="{4E0DA3F2-4E39-43A0-9E5C-A3B017B300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graphicFrame>
        <p:nvGraphicFramePr>
          <p:cNvPr id="4" name="Table 3">
            <a:extLst>
              <a:ext uri="{FF2B5EF4-FFF2-40B4-BE49-F238E27FC236}">
                <a16:creationId xmlns:a16="http://schemas.microsoft.com/office/drawing/2014/main" id="{921716B5-ED5B-405C-A4B5-655CECA9C8BD}"/>
              </a:ext>
            </a:extLst>
          </p:cNvPr>
          <p:cNvGraphicFramePr>
            <a:graphicFrameLocks noGrp="1"/>
          </p:cNvGraphicFramePr>
          <p:nvPr>
            <p:extLst>
              <p:ext uri="{D42A27DB-BD31-4B8C-83A1-F6EECF244321}">
                <p14:modId xmlns:p14="http://schemas.microsoft.com/office/powerpoint/2010/main" val="960134503"/>
              </p:ext>
            </p:extLst>
          </p:nvPr>
        </p:nvGraphicFramePr>
        <p:xfrm>
          <a:off x="822325" y="1846263"/>
          <a:ext cx="7620001" cy="3520440"/>
        </p:xfrm>
        <a:graphic>
          <a:graphicData uri="http://schemas.openxmlformats.org/drawingml/2006/table">
            <a:tbl>
              <a:tblPr firstRow="1" bandRow="1">
                <a:tableStyleId>{5C22544A-7EE6-4342-B048-85BDC9FD1C3A}</a:tableStyleId>
              </a:tblPr>
              <a:tblGrid>
                <a:gridCol w="4966866">
                  <a:extLst>
                    <a:ext uri="{9D8B030D-6E8A-4147-A177-3AD203B41FA5}">
                      <a16:colId xmlns:a16="http://schemas.microsoft.com/office/drawing/2014/main" val="4246506520"/>
                    </a:ext>
                  </a:extLst>
                </a:gridCol>
                <a:gridCol w="1272647">
                  <a:extLst>
                    <a:ext uri="{9D8B030D-6E8A-4147-A177-3AD203B41FA5}">
                      <a16:colId xmlns:a16="http://schemas.microsoft.com/office/drawing/2014/main" val="3200118315"/>
                    </a:ext>
                  </a:extLst>
                </a:gridCol>
                <a:gridCol w="1380488">
                  <a:extLst>
                    <a:ext uri="{9D8B030D-6E8A-4147-A177-3AD203B41FA5}">
                      <a16:colId xmlns:a16="http://schemas.microsoft.com/office/drawing/2014/main" val="2491460445"/>
                    </a:ext>
                  </a:extLst>
                </a:gridCol>
              </a:tblGrid>
              <a:tr h="393700">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US" dirty="0"/>
                        <a:t>Eligible</a:t>
                      </a:r>
                    </a:p>
                  </a:txBody>
                  <a:tcPr>
                    <a:lnT w="12700" cap="flat" cmpd="sng" algn="ctr">
                      <a:solidFill>
                        <a:schemeClr val="tx1"/>
                      </a:solidFill>
                      <a:prstDash val="solid"/>
                      <a:round/>
                      <a:headEnd type="none" w="med" len="med"/>
                      <a:tailEnd type="none" w="med" len="med"/>
                    </a:lnT>
                    <a:solidFill>
                      <a:schemeClr val="tx1"/>
                    </a:solidFill>
                  </a:tcPr>
                </a:tc>
                <a:tc>
                  <a:txBody>
                    <a:bodyPr/>
                    <a:lstStyle/>
                    <a:p>
                      <a:pPr algn="ctr"/>
                      <a:r>
                        <a:rPr lang="en-US" dirty="0"/>
                        <a:t>Ineligible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extLst>
                  <a:ext uri="{0D108BD9-81ED-4DB2-BD59-A6C34878D82A}">
                    <a16:rowId xmlns:a16="http://schemas.microsoft.com/office/drawing/2014/main" val="3032664077"/>
                  </a:ext>
                </a:extLst>
              </a:tr>
              <a:tr h="393700">
                <a:tc>
                  <a:txBody>
                    <a:bodyPr/>
                    <a:lstStyle/>
                    <a:p>
                      <a:r>
                        <a:rPr lang="en-US" sz="1600" dirty="0"/>
                        <a:t>Enrolled</a:t>
                      </a:r>
                      <a:r>
                        <a:rPr lang="en-US" sz="1600" baseline="0" dirty="0"/>
                        <a:t> in High-Deductible Health Plan</a:t>
                      </a:r>
                      <a:endParaRPr lang="en-US" sz="1600" dirty="0"/>
                    </a:p>
                  </a:txBody>
                  <a:tcPr>
                    <a:lnL w="12700" cap="flat" cmpd="sng" algn="ctr">
                      <a:solidFill>
                        <a:schemeClr val="tx1"/>
                      </a:solidFill>
                      <a:prstDash val="solid"/>
                      <a:round/>
                      <a:headEnd type="none" w="med" len="med"/>
                      <a:tailEnd type="none" w="med" len="med"/>
                    </a:lnL>
                  </a:tcPr>
                </a:tc>
                <a:tc>
                  <a:txBody>
                    <a:bodyPr/>
                    <a:lstStyle/>
                    <a:p>
                      <a:endParaRPr lang="en-US" sz="1600" dirty="0"/>
                    </a:p>
                  </a:txBody>
                  <a:tcPr/>
                </a:tc>
                <a:tc>
                  <a:txBody>
                    <a:bodyPr/>
                    <a:lstStyle/>
                    <a:p>
                      <a:endParaRPr 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23588533"/>
                  </a:ext>
                </a:extLst>
              </a:tr>
              <a:tr h="393700">
                <a:tc>
                  <a:txBody>
                    <a:bodyPr/>
                    <a:lstStyle/>
                    <a:p>
                      <a:r>
                        <a:rPr lang="en-US" sz="1600" dirty="0"/>
                        <a:t>Enrolled in non-HDHP plan, such as OAPIN/OAP</a:t>
                      </a:r>
                    </a:p>
                  </a:txBody>
                  <a:tcPr>
                    <a:lnL w="12700" cap="flat" cmpd="sng" algn="ctr">
                      <a:solidFill>
                        <a:schemeClr val="tx1"/>
                      </a:solidFill>
                      <a:prstDash val="solid"/>
                      <a:round/>
                      <a:headEnd type="none" w="med" len="med"/>
                      <a:tailEnd type="none" w="med" len="med"/>
                    </a:lnL>
                  </a:tcPr>
                </a:tc>
                <a:tc>
                  <a:txBody>
                    <a:bodyPr/>
                    <a:lstStyle/>
                    <a:p>
                      <a:pPr algn="r"/>
                      <a:endParaRPr lang="en-US" sz="1600" dirty="0"/>
                    </a:p>
                  </a:txBody>
                  <a:tcPr/>
                </a:tc>
                <a:tc>
                  <a:txBody>
                    <a:bodyPr/>
                    <a:lstStyle/>
                    <a:p>
                      <a:endParaRPr 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79497579"/>
                  </a:ext>
                </a:extLst>
              </a:tr>
              <a:tr h="393700">
                <a:tc>
                  <a:txBody>
                    <a:bodyPr/>
                    <a:lstStyle/>
                    <a:p>
                      <a:r>
                        <a:rPr lang="en-US" sz="1600" dirty="0"/>
                        <a:t>Enrolled in Medicare</a:t>
                      </a:r>
                      <a:r>
                        <a:rPr lang="en-US" sz="1600" baseline="0" dirty="0"/>
                        <a:t> or TRICARE</a:t>
                      </a:r>
                      <a:endParaRPr lang="en-US" sz="1600" dirty="0"/>
                    </a:p>
                  </a:txBody>
                  <a:tcPr>
                    <a:lnL w="12700" cap="flat" cmpd="sng" algn="ctr">
                      <a:solidFill>
                        <a:schemeClr val="tx1"/>
                      </a:solidFill>
                      <a:prstDash val="solid"/>
                      <a:round/>
                      <a:headEnd type="none" w="med" len="med"/>
                      <a:tailEnd type="none" w="med" len="med"/>
                    </a:lnL>
                  </a:tcPr>
                </a:tc>
                <a:tc>
                  <a:txBody>
                    <a:bodyPr/>
                    <a:lstStyle/>
                    <a:p>
                      <a:endParaRPr lang="en-US" sz="1600" dirty="0"/>
                    </a:p>
                  </a:txBody>
                  <a:tcPr/>
                </a:tc>
                <a:tc>
                  <a:txBody>
                    <a:bodyPr/>
                    <a:lstStyle/>
                    <a:p>
                      <a:endParaRPr 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9352640"/>
                  </a:ext>
                </a:extLst>
              </a:tr>
              <a:tr h="393700">
                <a:tc>
                  <a:txBody>
                    <a:bodyPr/>
                    <a:lstStyle/>
                    <a:p>
                      <a:r>
                        <a:rPr lang="en-US" sz="1600" dirty="0"/>
                        <a:t>Received VA or Indian</a:t>
                      </a:r>
                      <a:r>
                        <a:rPr lang="en-US" sz="1600" baseline="0" dirty="0"/>
                        <a:t> Health Services </a:t>
                      </a:r>
                      <a:r>
                        <a:rPr lang="en-US" sz="1600" dirty="0"/>
                        <a:t>benefits in last 3 months</a:t>
                      </a:r>
                    </a:p>
                  </a:txBody>
                  <a:tcPr>
                    <a:lnL w="12700" cap="flat" cmpd="sng" algn="ctr">
                      <a:solidFill>
                        <a:schemeClr val="tx1"/>
                      </a:solidFill>
                      <a:prstDash val="solid"/>
                      <a:round/>
                      <a:headEnd type="none" w="med" len="med"/>
                      <a:tailEnd type="none" w="med" len="med"/>
                    </a:lnL>
                  </a:tcPr>
                </a:tc>
                <a:tc>
                  <a:txBody>
                    <a:bodyPr/>
                    <a:lstStyle/>
                    <a:p>
                      <a:endParaRPr lang="en-US" sz="1600" dirty="0"/>
                    </a:p>
                  </a:txBody>
                  <a:tcPr/>
                </a:tc>
                <a:tc>
                  <a:txBody>
                    <a:bodyPr/>
                    <a:lstStyle/>
                    <a:p>
                      <a:endParaRPr 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56392961"/>
                  </a:ext>
                </a:extLst>
              </a:tr>
              <a:tr h="393700">
                <a:tc>
                  <a:txBody>
                    <a:bodyPr/>
                    <a:lstStyle/>
                    <a:p>
                      <a:r>
                        <a:rPr lang="en-US" sz="1600" dirty="0"/>
                        <a:t>Enrolled</a:t>
                      </a:r>
                      <a:r>
                        <a:rPr lang="en-US" sz="1600" baseline="0" dirty="0"/>
                        <a:t> in a full Flexible Spending Account (FSA), or covered under spouse/partner’s FSA</a:t>
                      </a:r>
                      <a:endParaRPr lang="en-US" sz="1600" dirty="0"/>
                    </a:p>
                  </a:txBody>
                  <a:tcPr>
                    <a:lnL w="12700" cap="flat" cmpd="sng" algn="ctr">
                      <a:solidFill>
                        <a:schemeClr val="tx1"/>
                      </a:solidFill>
                      <a:prstDash val="solid"/>
                      <a:round/>
                      <a:headEnd type="none" w="med" len="med"/>
                      <a:tailEnd type="none" w="med" len="med"/>
                    </a:lnL>
                  </a:tcPr>
                </a:tc>
                <a:tc>
                  <a:txBody>
                    <a:bodyPr/>
                    <a:lstStyle/>
                    <a:p>
                      <a:endParaRPr lang="en-US" sz="1600" dirty="0"/>
                    </a:p>
                  </a:txBody>
                  <a:tcPr/>
                </a:tc>
                <a:tc>
                  <a:txBody>
                    <a:bodyPr/>
                    <a:lstStyle/>
                    <a:p>
                      <a:endParaRPr 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40366783"/>
                  </a:ext>
                </a:extLst>
              </a:tr>
              <a:tr h="393700">
                <a:tc>
                  <a:txBody>
                    <a:bodyPr/>
                    <a:lstStyle/>
                    <a:p>
                      <a:r>
                        <a:rPr lang="en-US" sz="1600" dirty="0"/>
                        <a:t>Individual</a:t>
                      </a:r>
                      <a:r>
                        <a:rPr lang="en-US" sz="1600" baseline="0" dirty="0"/>
                        <a:t> or spouse/partner participating in HRA</a:t>
                      </a:r>
                      <a:endParaRPr lang="en-US" sz="1600" dirty="0"/>
                    </a:p>
                  </a:txBody>
                  <a:tcPr>
                    <a:lnL w="12700" cap="flat" cmpd="sng" algn="ctr">
                      <a:solidFill>
                        <a:schemeClr val="tx1"/>
                      </a:solidFill>
                      <a:prstDash val="solid"/>
                      <a:round/>
                      <a:headEnd type="none" w="med" len="med"/>
                      <a:tailEnd type="none" w="med" len="med"/>
                    </a:lnL>
                  </a:tcPr>
                </a:tc>
                <a:tc>
                  <a:txBody>
                    <a:bodyPr/>
                    <a:lstStyle/>
                    <a:p>
                      <a:endParaRPr lang="en-US" sz="1600" dirty="0"/>
                    </a:p>
                  </a:txBody>
                  <a:tcPr/>
                </a:tc>
                <a:tc>
                  <a:txBody>
                    <a:bodyPr/>
                    <a:lstStyle/>
                    <a:p>
                      <a:endParaRPr 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9898923"/>
                  </a:ext>
                </a:extLst>
              </a:tr>
              <a:tr h="393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Claimed as dependent</a:t>
                      </a:r>
                      <a:r>
                        <a:rPr lang="en-US" sz="1600" baseline="0" dirty="0"/>
                        <a:t> on another’s tax return</a:t>
                      </a:r>
                      <a:endParaRPr lang="en-US" sz="1600" dirty="0"/>
                    </a:p>
                  </a:txBody>
                  <a:tcPr>
                    <a:lnL w="12700" cap="flat" cmpd="sng" algn="ctr">
                      <a:solidFill>
                        <a:schemeClr val="tx1"/>
                      </a:solidFill>
                      <a:prstDash val="solid"/>
                      <a:round/>
                      <a:headEnd type="none" w="med" len="med"/>
                      <a:tailEnd type="none" w="med" len="med"/>
                    </a:lnL>
                  </a:tcPr>
                </a:tc>
                <a:tc>
                  <a:txBody>
                    <a:bodyPr/>
                    <a:lstStyle/>
                    <a:p>
                      <a:endParaRPr lang="en-US" sz="1600" dirty="0"/>
                    </a:p>
                  </a:txBody>
                  <a:tcPr/>
                </a:tc>
                <a:tc>
                  <a:txBody>
                    <a:bodyPr/>
                    <a:lstStyle/>
                    <a:p>
                      <a:endParaRPr 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04473532"/>
                  </a:ext>
                </a:extLst>
              </a:tr>
            </a:tbl>
          </a:graphicData>
        </a:graphic>
      </p:graphicFrame>
      <p:pic>
        <p:nvPicPr>
          <p:cNvPr id="5" name="Picture 2" descr="C:\Users\Elisabeth_Presutti\AppData\Local\Microsoft\Windows\Temporary Internet Files\Content.IE5\9MQIR8Y1\MC900441310[1].png">
            <a:extLst>
              <a:ext uri="{FF2B5EF4-FFF2-40B4-BE49-F238E27FC236}">
                <a16:creationId xmlns:a16="http://schemas.microsoft.com/office/drawing/2014/main" id="{CFFC5AC2-DFA8-47C4-B60E-8D6CCD1BC9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0483" y="2265547"/>
            <a:ext cx="3048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Elisabeth_Presutti\AppData\Local\Microsoft\Windows\Temporary Internet Files\Content.IE5\9MQIR8Y1\MC900441310[1].png">
            <a:extLst>
              <a:ext uri="{FF2B5EF4-FFF2-40B4-BE49-F238E27FC236}">
                <a16:creationId xmlns:a16="http://schemas.microsoft.com/office/drawing/2014/main" id="{39341610-2DDF-42EF-B41B-510963DCD0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0935" y="2598680"/>
            <a:ext cx="3048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Elisabeth_Presutti\AppData\Local\Microsoft\Windows\Temporary Internet Files\Content.IE5\9MQIR8Y1\MC900441310[1].png">
            <a:extLst>
              <a:ext uri="{FF2B5EF4-FFF2-40B4-BE49-F238E27FC236}">
                <a16:creationId xmlns:a16="http://schemas.microsoft.com/office/drawing/2014/main" id="{CE162F37-7F78-49C8-B0A7-F3CDAE2D2A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0935" y="3042995"/>
            <a:ext cx="3048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Elisabeth_Presutti\AppData\Local\Microsoft\Windows\Temporary Internet Files\Content.IE5\9MQIR8Y1\MC900441310[1].png">
            <a:extLst>
              <a:ext uri="{FF2B5EF4-FFF2-40B4-BE49-F238E27FC236}">
                <a16:creationId xmlns:a16="http://schemas.microsoft.com/office/drawing/2014/main" id="{63BB3856-1B9F-4374-A331-F7A2A38B9B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0727" y="3523789"/>
            <a:ext cx="3048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Elisabeth_Presutti\AppData\Local\Microsoft\Windows\Temporary Internet Files\Content.IE5\9MQIR8Y1\MC900441310[1].png">
            <a:extLst>
              <a:ext uri="{FF2B5EF4-FFF2-40B4-BE49-F238E27FC236}">
                <a16:creationId xmlns:a16="http://schemas.microsoft.com/office/drawing/2014/main" id="{C86943FD-0A22-4FF1-BB23-F63A36098F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0935" y="4105066"/>
            <a:ext cx="3048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Elisabeth_Presutti\AppData\Local\Microsoft\Windows\Temporary Internet Files\Content.IE5\9MQIR8Y1\MC900441310[1].png">
            <a:extLst>
              <a:ext uri="{FF2B5EF4-FFF2-40B4-BE49-F238E27FC236}">
                <a16:creationId xmlns:a16="http://schemas.microsoft.com/office/drawing/2014/main" id="{BAD17389-B5C3-4BE6-BFE9-B7BFA07D14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4582226"/>
            <a:ext cx="3048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Elisabeth_Presutti\AppData\Local\Microsoft\Windows\Temporary Internet Files\Content.IE5\9MQIR8Y1\MC900441310[1].png">
            <a:extLst>
              <a:ext uri="{FF2B5EF4-FFF2-40B4-BE49-F238E27FC236}">
                <a16:creationId xmlns:a16="http://schemas.microsoft.com/office/drawing/2014/main" id="{1D50609F-6638-4837-9D14-900C7E36A0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0727" y="4927151"/>
            <a:ext cx="304800" cy="40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755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72514-ECC4-4FD0-8188-A3202C81A488}"/>
              </a:ext>
            </a:extLst>
          </p:cNvPr>
          <p:cNvSpPr>
            <a:spLocks noGrp="1"/>
          </p:cNvSpPr>
          <p:nvPr>
            <p:ph type="title"/>
          </p:nvPr>
        </p:nvSpPr>
        <p:spPr>
          <a:xfrm>
            <a:off x="617246" y="2230003"/>
            <a:ext cx="7660705" cy="906617"/>
          </a:xfrm>
        </p:spPr>
        <p:txBody>
          <a:bodyPr>
            <a:normAutofit fontScale="90000"/>
          </a:bodyPr>
          <a:lstStyle/>
          <a:p>
            <a:pPr algn="ctr"/>
            <a:r>
              <a:rPr lang="en-US" sz="4000" b="1" i="1" dirty="0">
                <a:solidFill>
                  <a:schemeClr val="tx1"/>
                </a:solidFill>
              </a:rPr>
              <a:t>Flexible Savings Account</a:t>
            </a:r>
            <a:br>
              <a:rPr lang="en-US" sz="4000" b="1" i="1" dirty="0">
                <a:solidFill>
                  <a:schemeClr val="tx1"/>
                </a:solidFill>
              </a:rPr>
            </a:br>
            <a:r>
              <a:rPr lang="en-US" sz="4000" b="1" i="1" dirty="0">
                <a:solidFill>
                  <a:schemeClr val="tx1"/>
                </a:solidFill>
              </a:rPr>
              <a:t>(FSA)</a:t>
            </a:r>
          </a:p>
        </p:txBody>
      </p:sp>
      <p:pic>
        <p:nvPicPr>
          <p:cNvPr id="3" name="Picture 2">
            <a:extLst>
              <a:ext uri="{FF2B5EF4-FFF2-40B4-BE49-F238E27FC236}">
                <a16:creationId xmlns:a16="http://schemas.microsoft.com/office/drawing/2014/main" id="{C42594F0-4F2D-4900-B919-3D541D0F71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Tree>
    <p:extLst>
      <p:ext uri="{BB962C8B-B14F-4D97-AF65-F5344CB8AC3E}">
        <p14:creationId xmlns:p14="http://schemas.microsoft.com/office/powerpoint/2010/main" val="1958349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654F2-D92B-4C0E-8AA2-6CA0EC521690}"/>
              </a:ext>
            </a:extLst>
          </p:cNvPr>
          <p:cNvSpPr>
            <a:spLocks noGrp="1"/>
          </p:cNvSpPr>
          <p:nvPr>
            <p:ph type="title"/>
          </p:nvPr>
        </p:nvSpPr>
        <p:spPr/>
        <p:txBody>
          <a:bodyPr>
            <a:normAutofit/>
          </a:bodyPr>
          <a:lstStyle/>
          <a:p>
            <a:r>
              <a:rPr lang="en-US" sz="3200" dirty="0">
                <a:solidFill>
                  <a:schemeClr val="tx1"/>
                </a:solidFill>
              </a:rPr>
              <a:t>Flexible Spending Accounts</a:t>
            </a:r>
          </a:p>
        </p:txBody>
      </p:sp>
      <p:pic>
        <p:nvPicPr>
          <p:cNvPr id="3" name="Picture 2">
            <a:extLst>
              <a:ext uri="{FF2B5EF4-FFF2-40B4-BE49-F238E27FC236}">
                <a16:creationId xmlns:a16="http://schemas.microsoft.com/office/drawing/2014/main" id="{2953FC84-C4B1-4D18-8671-87080F9B42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
        <p:nvSpPr>
          <p:cNvPr id="4" name="TextBox 3"/>
          <p:cNvSpPr txBox="1"/>
          <p:nvPr/>
        </p:nvSpPr>
        <p:spPr>
          <a:xfrm>
            <a:off x="881149" y="1746862"/>
            <a:ext cx="7581208" cy="4616648"/>
          </a:xfrm>
          <a:prstGeom prst="rect">
            <a:avLst/>
          </a:prstGeom>
          <a:noFill/>
        </p:spPr>
        <p:txBody>
          <a:bodyPr wrap="square" rtlCol="0">
            <a:spAutoFit/>
          </a:bodyPr>
          <a:lstStyle/>
          <a:p>
            <a:r>
              <a:rPr lang="en-US" sz="1600" b="1" dirty="0"/>
              <a:t>Group Dynamic Inc. (GDI) – New Plan Administrator </a:t>
            </a:r>
          </a:p>
          <a:p>
            <a:endParaRPr lang="en-US" sz="1000" b="1" dirty="0"/>
          </a:p>
          <a:p>
            <a:r>
              <a:rPr lang="en-US" sz="1600" b="1" dirty="0"/>
              <a:t>Medical Expense Reimbursement Account (MERA)</a:t>
            </a:r>
          </a:p>
          <a:p>
            <a:endParaRPr lang="en-US" sz="1000" b="1" dirty="0"/>
          </a:p>
          <a:p>
            <a:r>
              <a:rPr lang="en-US" sz="1600" dirty="0"/>
              <a:t>This plan allows you to pay for eligible out-of-pocket expenses with pre-tax dollars.  Eligible expenses include plan deductibles, copays, coinsurance, and other non-covered medical, dental and vision healthcare expenses for you and your dependents</a:t>
            </a:r>
          </a:p>
          <a:p>
            <a:endParaRPr lang="en-US" sz="1000" dirty="0"/>
          </a:p>
          <a:p>
            <a:r>
              <a:rPr lang="en-US" sz="1600" dirty="0"/>
              <a:t>The 2020 maximum annual MERA limit is $2,700 </a:t>
            </a:r>
            <a:r>
              <a:rPr lang="en-US" sz="1000" dirty="0"/>
              <a:t>(IRS may update the contribution limit)</a:t>
            </a:r>
          </a:p>
          <a:p>
            <a:endParaRPr lang="en-US" sz="1000" dirty="0">
              <a:solidFill>
                <a:srgbClr val="FF3300"/>
              </a:solidFill>
            </a:endParaRPr>
          </a:p>
          <a:p>
            <a:r>
              <a:rPr lang="en-US" sz="1600" b="1" dirty="0"/>
              <a:t>Dependent Care Account</a:t>
            </a:r>
          </a:p>
          <a:p>
            <a:endParaRPr lang="en-US" sz="1000" b="1" dirty="0"/>
          </a:p>
          <a:p>
            <a:r>
              <a:rPr lang="en-US" sz="1600" dirty="0"/>
              <a:t>This plan allows you to pay for eligible out-of-pocket dependent care expenses with pre-tax dollars.  Eligible expenses may include daycare center, in-home child care, and before or after-school care for your dependent children under age 13 (other individuals my qualify if they are incapable of self-care and are considered your taxable dependents)</a:t>
            </a:r>
          </a:p>
          <a:p>
            <a:endParaRPr lang="en-US" sz="1000" dirty="0"/>
          </a:p>
          <a:p>
            <a:r>
              <a:rPr lang="en-US" sz="1600" dirty="0"/>
              <a:t>The 2020 maximum annual Dependent Care limit is $5,000 ($2,500 if married and filing separately)</a:t>
            </a:r>
          </a:p>
          <a:p>
            <a:endParaRPr lang="en-US" sz="1400" dirty="0"/>
          </a:p>
          <a:p>
            <a:pPr algn="ctr"/>
            <a:r>
              <a:rPr lang="en-US" sz="1200" b="1" dirty="0"/>
              <a:t> </a:t>
            </a:r>
          </a:p>
        </p:txBody>
      </p:sp>
      <p:sp>
        <p:nvSpPr>
          <p:cNvPr id="5" name="TextBox 4">
            <a:extLst>
              <a:ext uri="{FF2B5EF4-FFF2-40B4-BE49-F238E27FC236}">
                <a16:creationId xmlns:a16="http://schemas.microsoft.com/office/drawing/2014/main" id="{ADD0578C-3D34-4564-B7B4-E0930DBB49F4}"/>
              </a:ext>
            </a:extLst>
          </p:cNvPr>
          <p:cNvSpPr txBox="1"/>
          <p:nvPr/>
        </p:nvSpPr>
        <p:spPr>
          <a:xfrm>
            <a:off x="5673011" y="667251"/>
            <a:ext cx="3107094" cy="954107"/>
          </a:xfrm>
          <a:prstGeom prst="rect">
            <a:avLst/>
          </a:prstGeom>
          <a:solidFill>
            <a:srgbClr val="C00000"/>
          </a:solidFill>
          <a:ln>
            <a:solidFill>
              <a:srgbClr val="C00000"/>
            </a:solidFill>
          </a:ln>
        </p:spPr>
        <p:txBody>
          <a:bodyPr wrap="square" rtlCol="0">
            <a:spAutoFit/>
          </a:bodyPr>
          <a:lstStyle/>
          <a:p>
            <a:r>
              <a:rPr lang="en-US" sz="1400" dirty="0">
                <a:solidFill>
                  <a:schemeClr val="bg1"/>
                </a:solidFill>
              </a:rPr>
              <a:t>Benefit Strategies will administer the run out grace period. If you have a 2019 balance, you must submit any expenses for reimbursement to Benefit Strategies.</a:t>
            </a:r>
          </a:p>
        </p:txBody>
      </p:sp>
    </p:spTree>
    <p:extLst>
      <p:ext uri="{BB962C8B-B14F-4D97-AF65-F5344CB8AC3E}">
        <p14:creationId xmlns:p14="http://schemas.microsoft.com/office/powerpoint/2010/main" val="1149601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1"/>
                </a:solidFill>
              </a:rPr>
              <a:t>HSA vs FSA</a:t>
            </a:r>
          </a:p>
        </p:txBody>
      </p:sp>
      <p:pic>
        <p:nvPicPr>
          <p:cNvPr id="3" name="Picture 2">
            <a:extLst>
              <a:ext uri="{FF2B5EF4-FFF2-40B4-BE49-F238E27FC236}">
                <a16:creationId xmlns:a16="http://schemas.microsoft.com/office/drawing/2014/main" id="{2953FC84-C4B1-4D18-8671-87080F9B42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101949226"/>
              </p:ext>
            </p:extLst>
          </p:nvPr>
        </p:nvGraphicFramePr>
        <p:xfrm>
          <a:off x="934547" y="1813850"/>
          <a:ext cx="7594311" cy="4472650"/>
        </p:xfrm>
        <a:graphic>
          <a:graphicData uri="http://schemas.openxmlformats.org/drawingml/2006/table">
            <a:tbl>
              <a:tblPr firstRow="1" bandRow="1">
                <a:tableStyleId>{5C22544A-7EE6-4342-B048-85BDC9FD1C3A}</a:tableStyleId>
              </a:tblPr>
              <a:tblGrid>
                <a:gridCol w="1833591">
                  <a:extLst>
                    <a:ext uri="{9D8B030D-6E8A-4147-A177-3AD203B41FA5}">
                      <a16:colId xmlns:a16="http://schemas.microsoft.com/office/drawing/2014/main" val="2934438435"/>
                    </a:ext>
                  </a:extLst>
                </a:gridCol>
                <a:gridCol w="3366655">
                  <a:extLst>
                    <a:ext uri="{9D8B030D-6E8A-4147-A177-3AD203B41FA5}">
                      <a16:colId xmlns:a16="http://schemas.microsoft.com/office/drawing/2014/main" val="173287535"/>
                    </a:ext>
                  </a:extLst>
                </a:gridCol>
                <a:gridCol w="2394065">
                  <a:extLst>
                    <a:ext uri="{9D8B030D-6E8A-4147-A177-3AD203B41FA5}">
                      <a16:colId xmlns:a16="http://schemas.microsoft.com/office/drawing/2014/main" val="3140538733"/>
                    </a:ext>
                  </a:extLst>
                </a:gridCol>
              </a:tblGrid>
              <a:tr h="452470">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endParaRPr kumimoji="0" lang="en-US" sz="1100" b="0" i="0" u="none" strike="noStrike" cap="none" normalizeH="0" baseline="0" dirty="0">
                        <a:ln>
                          <a:noFill/>
                        </a:ln>
                        <a:solidFill>
                          <a:schemeClr val="tx1"/>
                        </a:solidFill>
                        <a:effectLst/>
                        <a:latin typeface="+mn-lt"/>
                        <a:ea typeface="MS PGothic" pitchFamily="34" charset="-128"/>
                      </a:endParaRPr>
                    </a:p>
                  </a:txBody>
                  <a:tcPr marL="90927" marR="90927" horzOverflow="overflow"/>
                </a:tc>
                <a:tc>
                  <a:txBody>
                    <a:bodyPr/>
                    <a:lstStyle/>
                    <a:p>
                      <a:pPr marL="0" marR="0" lvl="0" indent="0" algn="ctr" defTabSz="914400" rtl="0" eaLnBrk="1" fontAlgn="base" latinLnBrk="0" hangingPunct="1">
                        <a:lnSpc>
                          <a:spcPct val="70000"/>
                        </a:lnSpc>
                        <a:spcBef>
                          <a:spcPct val="60000"/>
                        </a:spcBef>
                        <a:spcAft>
                          <a:spcPct val="0"/>
                        </a:spcAft>
                        <a:buClrTx/>
                        <a:buSzTx/>
                        <a:buFontTx/>
                        <a:buNone/>
                        <a:tabLst/>
                      </a:pPr>
                      <a:r>
                        <a:rPr kumimoji="0" lang="en-US" sz="1100" u="none" strike="noStrike" cap="none" normalizeH="0" baseline="0" dirty="0">
                          <a:ln>
                            <a:noFill/>
                          </a:ln>
                          <a:effectLst/>
                        </a:rPr>
                        <a:t>Health Savings Account</a:t>
                      </a:r>
                    </a:p>
                    <a:p>
                      <a:pPr marL="0" marR="0" lvl="0" indent="0" algn="ctr" defTabSz="914400" rtl="0" eaLnBrk="1" fontAlgn="base" latinLnBrk="0" hangingPunct="1">
                        <a:lnSpc>
                          <a:spcPct val="70000"/>
                        </a:lnSpc>
                        <a:spcBef>
                          <a:spcPct val="60000"/>
                        </a:spcBef>
                        <a:spcAft>
                          <a:spcPct val="0"/>
                        </a:spcAft>
                        <a:buClrTx/>
                        <a:buSzTx/>
                        <a:buFontTx/>
                        <a:buNone/>
                        <a:tabLst/>
                      </a:pPr>
                      <a:r>
                        <a:rPr kumimoji="0" lang="en-US" sz="1100" u="none" strike="noStrike" cap="none" normalizeH="0" baseline="0" dirty="0">
                          <a:ln>
                            <a:noFill/>
                          </a:ln>
                          <a:effectLst/>
                        </a:rPr>
                        <a:t>(HSA)</a:t>
                      </a:r>
                      <a:endParaRPr kumimoji="0" lang="en-US" sz="1100" b="0" i="0" u="none" strike="noStrike" cap="none" normalizeH="0" baseline="0" dirty="0">
                        <a:ln>
                          <a:noFill/>
                        </a:ln>
                        <a:solidFill>
                          <a:schemeClr val="bg1"/>
                        </a:solidFill>
                        <a:effectLst/>
                        <a:latin typeface="+mn-lt"/>
                        <a:ea typeface="MS PGothic" pitchFamily="34" charset="-128"/>
                      </a:endParaRPr>
                    </a:p>
                  </a:txBody>
                  <a:tcPr marL="90927" marR="90927" horzOverflow="overflow"/>
                </a:tc>
                <a:tc>
                  <a:txBody>
                    <a:bodyPr/>
                    <a:lstStyle/>
                    <a:p>
                      <a:pPr marL="0" marR="0" lvl="0" indent="0" algn="ctr" defTabSz="914400" rtl="0" eaLnBrk="1" fontAlgn="base" latinLnBrk="0" hangingPunct="1">
                        <a:lnSpc>
                          <a:spcPct val="70000"/>
                        </a:lnSpc>
                        <a:spcBef>
                          <a:spcPct val="60000"/>
                        </a:spcBef>
                        <a:spcAft>
                          <a:spcPct val="0"/>
                        </a:spcAft>
                        <a:buClrTx/>
                        <a:buSzTx/>
                        <a:buFontTx/>
                        <a:buNone/>
                        <a:tabLst/>
                      </a:pPr>
                      <a:r>
                        <a:rPr kumimoji="0" lang="en-US" sz="1100" u="none" strike="noStrike" cap="none" normalizeH="0" baseline="0" dirty="0">
                          <a:ln>
                            <a:noFill/>
                          </a:ln>
                          <a:effectLst/>
                        </a:rPr>
                        <a:t>Flexible Spending Account</a:t>
                      </a:r>
                    </a:p>
                    <a:p>
                      <a:pPr marL="0" marR="0" lvl="0" indent="0" algn="ctr" defTabSz="914400" rtl="0" eaLnBrk="1" fontAlgn="base" latinLnBrk="0" hangingPunct="1">
                        <a:lnSpc>
                          <a:spcPct val="70000"/>
                        </a:lnSpc>
                        <a:spcBef>
                          <a:spcPct val="60000"/>
                        </a:spcBef>
                        <a:spcAft>
                          <a:spcPct val="0"/>
                        </a:spcAft>
                        <a:buClrTx/>
                        <a:buSzTx/>
                        <a:buFontTx/>
                        <a:buNone/>
                        <a:tabLst/>
                      </a:pPr>
                      <a:r>
                        <a:rPr kumimoji="0" lang="en-US" sz="1100" u="none" strike="noStrike" cap="none" normalizeH="0" baseline="0" dirty="0">
                          <a:ln>
                            <a:noFill/>
                          </a:ln>
                          <a:effectLst/>
                        </a:rPr>
                        <a:t>(FSA)</a:t>
                      </a:r>
                      <a:endParaRPr kumimoji="0" lang="en-US" sz="1100" b="0" i="0" u="none" strike="noStrike" cap="none" normalizeH="0" baseline="0" dirty="0">
                        <a:ln>
                          <a:noFill/>
                        </a:ln>
                        <a:solidFill>
                          <a:schemeClr val="bg1"/>
                        </a:solidFill>
                        <a:effectLst/>
                        <a:latin typeface="+mn-lt"/>
                        <a:ea typeface="MS PGothic" pitchFamily="34" charset="-128"/>
                      </a:endParaRPr>
                    </a:p>
                  </a:txBody>
                  <a:tcPr marL="90927" marR="90927" horzOverflow="overflow"/>
                </a:tc>
                <a:extLst>
                  <a:ext uri="{0D108BD9-81ED-4DB2-BD59-A6C34878D82A}">
                    <a16:rowId xmlns:a16="http://schemas.microsoft.com/office/drawing/2014/main" val="3794910525"/>
                  </a:ext>
                </a:extLst>
              </a:tr>
              <a:tr h="367003">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100" u="none" strike="noStrike" cap="none" normalizeH="0" baseline="0" dirty="0">
                          <a:ln>
                            <a:noFill/>
                          </a:ln>
                          <a:solidFill>
                            <a:schemeClr val="tx1"/>
                          </a:solidFill>
                          <a:effectLst/>
                        </a:rPr>
                        <a:t>Medical Plan Design</a:t>
                      </a:r>
                      <a:endParaRPr kumimoji="0" lang="en-US" sz="1100" b="0" i="0" u="none" strike="noStrike" cap="none" normalizeH="0" baseline="0" dirty="0">
                        <a:ln>
                          <a:noFill/>
                        </a:ln>
                        <a:solidFill>
                          <a:schemeClr val="tx1"/>
                        </a:solidFill>
                        <a:effectLst/>
                        <a:latin typeface="+mn-lt"/>
                        <a:ea typeface="MS PGothic" pitchFamily="34" charset="-128"/>
                      </a:endParaRPr>
                    </a:p>
                  </a:txBody>
                  <a:tcPr marL="90927" marR="90927" horzOverflow="overflow"/>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100" u="none" strike="noStrike" cap="none" normalizeH="0" baseline="0" dirty="0">
                          <a:ln>
                            <a:noFill/>
                          </a:ln>
                          <a:solidFill>
                            <a:schemeClr val="tx1"/>
                          </a:solidFill>
                          <a:effectLst/>
                        </a:rPr>
                        <a:t>Must meet federal design mandates</a:t>
                      </a:r>
                      <a:endParaRPr kumimoji="0" lang="en-US" sz="1100" b="0" i="0" u="none" strike="noStrike" cap="none" normalizeH="0" baseline="0" dirty="0">
                        <a:ln>
                          <a:noFill/>
                        </a:ln>
                        <a:solidFill>
                          <a:schemeClr val="tx1"/>
                        </a:solidFill>
                        <a:effectLst/>
                        <a:latin typeface="+mn-lt"/>
                        <a:ea typeface="MS PGothic" pitchFamily="34" charset="-128"/>
                      </a:endParaRPr>
                    </a:p>
                  </a:txBody>
                  <a:tcPr marL="90927" marR="90927" horzOverflow="overflow"/>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100" u="none" strike="noStrike" cap="none" normalizeH="0" baseline="0" dirty="0">
                          <a:ln>
                            <a:noFill/>
                          </a:ln>
                          <a:solidFill>
                            <a:schemeClr val="tx1"/>
                          </a:solidFill>
                          <a:effectLst/>
                        </a:rPr>
                        <a:t>No plan design requirements</a:t>
                      </a:r>
                      <a:endParaRPr kumimoji="0" lang="en-US" sz="1100" b="0" i="0" u="none" strike="noStrike" cap="none" normalizeH="0" baseline="0" dirty="0">
                        <a:ln>
                          <a:noFill/>
                        </a:ln>
                        <a:solidFill>
                          <a:schemeClr val="tx1"/>
                        </a:solidFill>
                        <a:effectLst/>
                        <a:latin typeface="+mn-lt"/>
                        <a:ea typeface="MS PGothic" pitchFamily="34" charset="-128"/>
                      </a:endParaRPr>
                    </a:p>
                  </a:txBody>
                  <a:tcPr marL="90927" marR="90927" horzOverflow="overflow"/>
                </a:tc>
                <a:extLst>
                  <a:ext uri="{0D108BD9-81ED-4DB2-BD59-A6C34878D82A}">
                    <a16:rowId xmlns:a16="http://schemas.microsoft.com/office/drawing/2014/main" val="3211958621"/>
                  </a:ext>
                </a:extLst>
              </a:tr>
              <a:tr h="643077">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100" u="none" strike="noStrike" cap="none" normalizeH="0" baseline="0" dirty="0">
                          <a:ln>
                            <a:noFill/>
                          </a:ln>
                          <a:solidFill>
                            <a:schemeClr val="tx1"/>
                          </a:solidFill>
                          <a:effectLst/>
                        </a:rPr>
                        <a:t>2020 Contribution Limits</a:t>
                      </a:r>
                      <a:endParaRPr kumimoji="0" lang="en-US" sz="1100" b="0" i="0" u="none" strike="noStrike" cap="none" normalizeH="0" baseline="0" dirty="0">
                        <a:ln>
                          <a:noFill/>
                        </a:ln>
                        <a:solidFill>
                          <a:schemeClr val="tx1"/>
                        </a:solidFill>
                        <a:effectLst/>
                        <a:latin typeface="+mn-lt"/>
                        <a:ea typeface="MS PGothic" pitchFamily="34" charset="-128"/>
                      </a:endParaRPr>
                    </a:p>
                  </a:txBody>
                  <a:tcPr marL="90927" marR="90927"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u="none" strike="noStrike" cap="none" normalizeH="0" baseline="0" dirty="0">
                          <a:ln>
                            <a:noFill/>
                          </a:ln>
                          <a:solidFill>
                            <a:schemeClr val="tx1"/>
                          </a:solidFill>
                          <a:effectLst/>
                        </a:rPr>
                        <a:t>Employee + employer contribution limits of </a:t>
                      </a:r>
                      <a:r>
                        <a:rPr kumimoji="0" lang="en-US" sz="1100" u="none" strike="noStrike" cap="none" normalizeH="0" baseline="0" dirty="0">
                          <a:ln>
                            <a:noFill/>
                          </a:ln>
                          <a:solidFill>
                            <a:srgbClr val="FF0000"/>
                          </a:solidFill>
                          <a:effectLst/>
                        </a:rPr>
                        <a:t>$3,550 single </a:t>
                      </a:r>
                      <a:r>
                        <a:rPr kumimoji="0" lang="en-US" sz="1100" u="none" strike="noStrike" cap="none" normalizeH="0" baseline="0" dirty="0">
                          <a:ln>
                            <a:noFill/>
                          </a:ln>
                          <a:effectLst/>
                        </a:rPr>
                        <a:t>and </a:t>
                      </a:r>
                      <a:r>
                        <a:rPr kumimoji="0" lang="en-US" sz="1100" u="none" strike="noStrike" cap="none" normalizeH="0" baseline="0" dirty="0">
                          <a:ln>
                            <a:noFill/>
                          </a:ln>
                          <a:solidFill>
                            <a:srgbClr val="FF0000"/>
                          </a:solidFill>
                          <a:effectLst/>
                        </a:rPr>
                        <a:t>$7,100 family</a:t>
                      </a:r>
                      <a:r>
                        <a:rPr kumimoji="0" lang="en-US" sz="1100" u="none" strike="noStrike" cap="none" normalizeH="0" baseline="0" dirty="0">
                          <a:ln>
                            <a:noFill/>
                          </a:ln>
                          <a:effectLst/>
                        </a:rPr>
                        <a:t>,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u="none" strike="noStrike" cap="none" normalizeH="0" baseline="0" dirty="0">
                          <a:ln>
                            <a:noFill/>
                          </a:ln>
                          <a:effectLst/>
                        </a:rPr>
                        <a:t>plus $1,000 employee catch-up contribution if age 55+</a:t>
                      </a:r>
                      <a:endParaRPr kumimoji="0" lang="en-US" sz="1100" b="0" i="0" u="none" strike="noStrike" cap="none" normalizeH="0" baseline="0" dirty="0">
                        <a:ln>
                          <a:noFill/>
                        </a:ln>
                        <a:solidFill>
                          <a:schemeClr val="tx1"/>
                        </a:solidFill>
                        <a:effectLst/>
                        <a:latin typeface="+mn-lt"/>
                        <a:ea typeface="MS PGothic" pitchFamily="34" charset="-128"/>
                      </a:endParaRPr>
                    </a:p>
                  </a:txBody>
                  <a:tcPr marL="90927" marR="90927" horzOverflow="overflow"/>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100" u="none" strike="noStrike" cap="none" normalizeH="0" baseline="0" dirty="0">
                          <a:ln>
                            <a:noFill/>
                          </a:ln>
                          <a:effectLst/>
                        </a:rPr>
                        <a:t>Set by employer, but no more than </a:t>
                      </a:r>
                      <a:r>
                        <a:rPr kumimoji="0" lang="en-US" sz="1100" u="none" strike="noStrike" cap="none" normalizeH="0" baseline="0" dirty="0">
                          <a:ln>
                            <a:noFill/>
                          </a:ln>
                          <a:solidFill>
                            <a:srgbClr val="FF0000"/>
                          </a:solidFill>
                          <a:effectLst/>
                        </a:rPr>
                        <a:t>$2,700</a:t>
                      </a:r>
                    </a:p>
                    <a:p>
                      <a:pPr algn="ctr"/>
                      <a:r>
                        <a:rPr lang="en-US" sz="800" dirty="0"/>
                        <a:t>(IRS may update the contribution limit)</a:t>
                      </a:r>
                    </a:p>
                  </a:txBody>
                  <a:tcPr marL="90927" marR="90927" horzOverflow="overflow"/>
                </a:tc>
                <a:extLst>
                  <a:ext uri="{0D108BD9-81ED-4DB2-BD59-A6C34878D82A}">
                    <a16:rowId xmlns:a16="http://schemas.microsoft.com/office/drawing/2014/main" val="1691427190"/>
                  </a:ext>
                </a:extLst>
              </a:tr>
              <a:tr h="294593">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100" u="none" strike="noStrike" cap="none" normalizeH="0" baseline="0" dirty="0">
                          <a:ln>
                            <a:noFill/>
                          </a:ln>
                          <a:solidFill>
                            <a:schemeClr val="tx1"/>
                          </a:solidFill>
                          <a:effectLst/>
                        </a:rPr>
                        <a:t>Source of Contributions</a:t>
                      </a:r>
                      <a:endParaRPr kumimoji="0" lang="en-US" sz="1100" b="0" i="0" u="none" strike="noStrike" cap="none" normalizeH="0" baseline="0" dirty="0">
                        <a:ln>
                          <a:noFill/>
                        </a:ln>
                        <a:solidFill>
                          <a:schemeClr val="tx1"/>
                        </a:solidFill>
                        <a:effectLst/>
                        <a:latin typeface="+mn-lt"/>
                        <a:ea typeface="MS PGothic" pitchFamily="34" charset="-128"/>
                      </a:endParaRPr>
                    </a:p>
                  </a:txBody>
                  <a:tcPr marL="90927" marR="90927" horzOverflow="overflow"/>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100" u="none" strike="noStrike" cap="none" normalizeH="0" baseline="0" dirty="0">
                          <a:ln>
                            <a:noFill/>
                          </a:ln>
                          <a:solidFill>
                            <a:schemeClr val="tx1"/>
                          </a:solidFill>
                          <a:effectLst/>
                        </a:rPr>
                        <a:t>Employee and/or Employer</a:t>
                      </a:r>
                      <a:endParaRPr kumimoji="0" lang="en-US" sz="1100" b="0" i="0" u="none" strike="noStrike" cap="none" normalizeH="0" baseline="0" dirty="0">
                        <a:ln>
                          <a:noFill/>
                        </a:ln>
                        <a:solidFill>
                          <a:schemeClr val="tx1"/>
                        </a:solidFill>
                        <a:effectLst/>
                        <a:latin typeface="+mn-lt"/>
                        <a:ea typeface="MS PGothic" pitchFamily="34" charset="-128"/>
                      </a:endParaRPr>
                    </a:p>
                  </a:txBody>
                  <a:tcPr marL="90927" marR="90927" horzOverflow="overflow"/>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100" u="none" strike="noStrike" cap="none" normalizeH="0" baseline="0" dirty="0">
                          <a:ln>
                            <a:noFill/>
                          </a:ln>
                          <a:solidFill>
                            <a:schemeClr val="tx1"/>
                          </a:solidFill>
                          <a:effectLst/>
                        </a:rPr>
                        <a:t>Employee</a:t>
                      </a:r>
                      <a:endParaRPr kumimoji="0" lang="en-US" sz="1100" b="0" i="0" u="none" strike="noStrike" cap="none" normalizeH="0" baseline="0" dirty="0">
                        <a:ln>
                          <a:noFill/>
                        </a:ln>
                        <a:solidFill>
                          <a:schemeClr val="tx1"/>
                        </a:solidFill>
                        <a:effectLst/>
                        <a:latin typeface="+mn-lt"/>
                        <a:ea typeface="MS PGothic" pitchFamily="34" charset="-128"/>
                      </a:endParaRPr>
                    </a:p>
                  </a:txBody>
                  <a:tcPr marL="90927" marR="90927" horzOverflow="overflow"/>
                </a:tc>
                <a:extLst>
                  <a:ext uri="{0D108BD9-81ED-4DB2-BD59-A6C34878D82A}">
                    <a16:rowId xmlns:a16="http://schemas.microsoft.com/office/drawing/2014/main" val="531718234"/>
                  </a:ext>
                </a:extLst>
              </a:tr>
              <a:tr h="444777">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100" b="0" i="0" u="none" strike="noStrike" cap="none" normalizeH="0" baseline="0" dirty="0">
                          <a:ln>
                            <a:noFill/>
                          </a:ln>
                          <a:solidFill>
                            <a:schemeClr val="tx1"/>
                          </a:solidFill>
                          <a:effectLst/>
                          <a:latin typeface="+mn-lt"/>
                          <a:ea typeface="MS PGothic" pitchFamily="34" charset="-128"/>
                        </a:rPr>
                        <a:t>Employer Contribution</a:t>
                      </a:r>
                    </a:p>
                  </a:txBody>
                  <a:tcPr marL="90927" marR="90927" horzOverflow="overflow"/>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100" b="0" i="0" u="none" strike="noStrike" cap="none" normalizeH="0" baseline="0" dirty="0">
                          <a:ln>
                            <a:noFill/>
                          </a:ln>
                          <a:solidFill>
                            <a:srgbClr val="FF0000"/>
                          </a:solidFill>
                          <a:effectLst/>
                          <a:latin typeface="+mn-lt"/>
                          <a:ea typeface="MS PGothic" pitchFamily="34" charset="-128"/>
                        </a:rPr>
                        <a:t>Up to $500 </a:t>
                      </a:r>
                      <a:r>
                        <a:rPr kumimoji="0" lang="en-US" sz="1100" b="0" i="0" u="none" strike="noStrike" cap="none" normalizeH="0" baseline="0" dirty="0">
                          <a:ln>
                            <a:noFill/>
                          </a:ln>
                          <a:solidFill>
                            <a:schemeClr val="tx1"/>
                          </a:solidFill>
                          <a:effectLst/>
                          <a:latin typeface="+mn-lt"/>
                          <a:ea typeface="MS PGothic" pitchFamily="34" charset="-128"/>
                        </a:rPr>
                        <a:t>of employee contribution for employee and family tier levels</a:t>
                      </a:r>
                    </a:p>
                  </a:txBody>
                  <a:tcPr marL="90927" marR="90927" horzOverflow="overflow"/>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100" b="0" i="0" u="none" strike="noStrike" cap="none" normalizeH="0" baseline="0" dirty="0">
                          <a:ln>
                            <a:noFill/>
                          </a:ln>
                          <a:solidFill>
                            <a:schemeClr val="tx1"/>
                          </a:solidFill>
                          <a:effectLst/>
                          <a:latin typeface="+mn-lt"/>
                          <a:ea typeface="MS PGothic" pitchFamily="34" charset="-128"/>
                        </a:rPr>
                        <a:t>None</a:t>
                      </a:r>
                    </a:p>
                  </a:txBody>
                  <a:tcPr marL="90927" marR="90927" horzOverflow="overflow"/>
                </a:tc>
                <a:extLst>
                  <a:ext uri="{0D108BD9-81ED-4DB2-BD59-A6C34878D82A}">
                    <a16:rowId xmlns:a16="http://schemas.microsoft.com/office/drawing/2014/main" val="2657674236"/>
                  </a:ext>
                </a:extLst>
              </a:tr>
              <a:tr h="444777">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100" u="none" strike="noStrike" cap="none" normalizeH="0" baseline="0" dirty="0">
                          <a:ln>
                            <a:noFill/>
                          </a:ln>
                          <a:solidFill>
                            <a:schemeClr val="tx1"/>
                          </a:solidFill>
                          <a:effectLst/>
                        </a:rPr>
                        <a:t>Ability to Change Payroll Deductions</a:t>
                      </a:r>
                      <a:endParaRPr kumimoji="0" lang="en-US" sz="1100" b="0" i="0" u="none" strike="noStrike" cap="none" normalizeH="0" baseline="0" dirty="0">
                        <a:ln>
                          <a:noFill/>
                        </a:ln>
                        <a:solidFill>
                          <a:schemeClr val="tx1"/>
                        </a:solidFill>
                        <a:effectLst/>
                        <a:latin typeface="+mn-lt"/>
                        <a:ea typeface="MS PGothic" pitchFamily="34" charset="-128"/>
                      </a:endParaRPr>
                    </a:p>
                  </a:txBody>
                  <a:tcPr marL="90927" marR="90927" horzOverflow="overflow"/>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100" u="none" strike="noStrike" cap="none" normalizeH="0" baseline="0" dirty="0">
                          <a:ln>
                            <a:noFill/>
                          </a:ln>
                          <a:solidFill>
                            <a:schemeClr val="tx1"/>
                          </a:solidFill>
                          <a:effectLst/>
                        </a:rPr>
                        <a:t>Unrestricted; limit to monthly changes</a:t>
                      </a:r>
                      <a:endParaRPr kumimoji="0" lang="en-US" sz="1100" b="0" i="0" u="none" strike="noStrike" cap="none" normalizeH="0" baseline="0" dirty="0">
                        <a:ln>
                          <a:noFill/>
                        </a:ln>
                        <a:solidFill>
                          <a:schemeClr val="tx1"/>
                        </a:solidFill>
                        <a:effectLst/>
                        <a:latin typeface="+mn-lt"/>
                        <a:ea typeface="MS PGothic" pitchFamily="34" charset="-128"/>
                      </a:endParaRPr>
                    </a:p>
                  </a:txBody>
                  <a:tcPr marL="90927" marR="90927" horzOverflow="overflow"/>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100" u="none" strike="noStrike" cap="none" normalizeH="0" baseline="0" dirty="0">
                          <a:ln>
                            <a:noFill/>
                          </a:ln>
                          <a:solidFill>
                            <a:schemeClr val="tx1"/>
                          </a:solidFill>
                          <a:effectLst/>
                        </a:rPr>
                        <a:t>Annual election; change allowed with Qualified Life Event only </a:t>
                      </a:r>
                      <a:endParaRPr kumimoji="0" lang="en-US" sz="1100" b="0" i="0" u="none" strike="noStrike" cap="none" normalizeH="0" baseline="0" dirty="0">
                        <a:ln>
                          <a:noFill/>
                        </a:ln>
                        <a:solidFill>
                          <a:schemeClr val="tx1"/>
                        </a:solidFill>
                        <a:effectLst/>
                        <a:latin typeface="+mn-lt"/>
                        <a:ea typeface="MS PGothic" pitchFamily="34" charset="-128"/>
                      </a:endParaRPr>
                    </a:p>
                  </a:txBody>
                  <a:tcPr marL="90927" marR="90927" horzOverflow="overflow"/>
                </a:tc>
                <a:extLst>
                  <a:ext uri="{0D108BD9-81ED-4DB2-BD59-A6C34878D82A}">
                    <a16:rowId xmlns:a16="http://schemas.microsoft.com/office/drawing/2014/main" val="704752525"/>
                  </a:ext>
                </a:extLst>
              </a:tr>
              <a:tr h="306780">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100" u="none" strike="noStrike" cap="none" normalizeH="0" baseline="0" dirty="0">
                          <a:ln>
                            <a:noFill/>
                          </a:ln>
                          <a:solidFill>
                            <a:schemeClr val="tx1"/>
                          </a:solidFill>
                          <a:effectLst/>
                        </a:rPr>
                        <a:t>Year End Account Balance</a:t>
                      </a:r>
                      <a:endParaRPr kumimoji="0" lang="en-US" sz="1100" b="0" i="0" u="none" strike="noStrike" cap="none" normalizeH="0" baseline="0" dirty="0">
                        <a:ln>
                          <a:noFill/>
                        </a:ln>
                        <a:solidFill>
                          <a:schemeClr val="tx1"/>
                        </a:solidFill>
                        <a:effectLst/>
                        <a:latin typeface="+mn-lt"/>
                        <a:ea typeface="MS PGothic" pitchFamily="34" charset="-128"/>
                      </a:endParaRPr>
                    </a:p>
                  </a:txBody>
                  <a:tcPr marL="90927" marR="90927" horzOverflow="overflow"/>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100" u="none" strike="noStrike" cap="none" normalizeH="0" baseline="0" dirty="0">
                          <a:ln>
                            <a:noFill/>
                          </a:ln>
                          <a:solidFill>
                            <a:schemeClr val="tx1"/>
                          </a:solidFill>
                          <a:effectLst/>
                        </a:rPr>
                        <a:t>Contributions &amp; earnings carryover</a:t>
                      </a:r>
                      <a:endParaRPr kumimoji="0" lang="en-US" sz="1100" b="0" i="0" u="none" strike="noStrike" cap="none" normalizeH="0" baseline="0" dirty="0">
                        <a:ln>
                          <a:noFill/>
                        </a:ln>
                        <a:solidFill>
                          <a:schemeClr val="tx1"/>
                        </a:solidFill>
                        <a:effectLst/>
                        <a:latin typeface="+mn-lt"/>
                        <a:ea typeface="MS PGothic" pitchFamily="34" charset="-128"/>
                      </a:endParaRPr>
                    </a:p>
                  </a:txBody>
                  <a:tcPr marL="90927" marR="90927" horzOverflow="overflow"/>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100" u="none" strike="noStrike" cap="none" normalizeH="0" baseline="0" dirty="0">
                          <a:ln>
                            <a:noFill/>
                          </a:ln>
                          <a:solidFill>
                            <a:schemeClr val="tx1"/>
                          </a:solidFill>
                          <a:effectLst/>
                        </a:rPr>
                        <a:t>Use or Lose</a:t>
                      </a:r>
                      <a:endParaRPr kumimoji="0" lang="en-US" sz="1100" b="0" i="0" u="none" strike="noStrike" cap="none" normalizeH="0" baseline="0" dirty="0">
                        <a:ln>
                          <a:noFill/>
                        </a:ln>
                        <a:solidFill>
                          <a:schemeClr val="tx1"/>
                        </a:solidFill>
                        <a:effectLst/>
                        <a:latin typeface="+mn-lt"/>
                        <a:ea typeface="MS PGothic" pitchFamily="34" charset="-128"/>
                      </a:endParaRPr>
                    </a:p>
                  </a:txBody>
                  <a:tcPr marL="90927" marR="90927" horzOverflow="overflow"/>
                </a:tc>
                <a:extLst>
                  <a:ext uri="{0D108BD9-81ED-4DB2-BD59-A6C34878D82A}">
                    <a16:rowId xmlns:a16="http://schemas.microsoft.com/office/drawing/2014/main" val="3960988321"/>
                  </a:ext>
                </a:extLst>
              </a:tr>
              <a:tr h="283040">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100" u="none" strike="noStrike" cap="none" normalizeH="0" baseline="0" dirty="0">
                          <a:ln>
                            <a:noFill/>
                          </a:ln>
                          <a:solidFill>
                            <a:schemeClr val="tx1"/>
                          </a:solidFill>
                          <a:effectLst/>
                        </a:rPr>
                        <a:t>Portability of Account</a:t>
                      </a:r>
                      <a:endParaRPr kumimoji="0" lang="en-US" sz="1100" b="0" i="0" u="none" strike="noStrike" cap="none" normalizeH="0" baseline="0" dirty="0">
                        <a:ln>
                          <a:noFill/>
                        </a:ln>
                        <a:solidFill>
                          <a:schemeClr val="tx1"/>
                        </a:solidFill>
                        <a:effectLst/>
                        <a:latin typeface="+mn-lt"/>
                        <a:ea typeface="MS PGothic" pitchFamily="34" charset="-128"/>
                      </a:endParaRPr>
                    </a:p>
                  </a:txBody>
                  <a:tcPr marL="90927" marR="90927" horzOverflow="overflow"/>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100" u="none" strike="noStrike" cap="none" normalizeH="0" baseline="0" dirty="0">
                          <a:ln>
                            <a:noFill/>
                          </a:ln>
                          <a:solidFill>
                            <a:schemeClr val="tx1"/>
                          </a:solidFill>
                          <a:effectLst/>
                        </a:rPr>
                        <a:t>Yes</a:t>
                      </a:r>
                      <a:endParaRPr kumimoji="0" lang="en-US" sz="1100" b="0" i="0" u="none" strike="noStrike" cap="none" normalizeH="0" baseline="0" dirty="0">
                        <a:ln>
                          <a:noFill/>
                        </a:ln>
                        <a:solidFill>
                          <a:schemeClr val="tx1"/>
                        </a:solidFill>
                        <a:effectLst/>
                        <a:latin typeface="+mn-lt"/>
                        <a:ea typeface="MS PGothic" pitchFamily="34" charset="-128"/>
                      </a:endParaRPr>
                    </a:p>
                  </a:txBody>
                  <a:tcPr marL="90927" marR="90927" horzOverflow="overflow"/>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100" u="none" strike="noStrike" cap="none" normalizeH="0" baseline="0" dirty="0">
                          <a:ln>
                            <a:noFill/>
                          </a:ln>
                          <a:solidFill>
                            <a:schemeClr val="tx1"/>
                          </a:solidFill>
                          <a:effectLst/>
                        </a:rPr>
                        <a:t>None</a:t>
                      </a:r>
                      <a:endParaRPr kumimoji="0" lang="en-US" sz="1100" b="0" i="0" u="none" strike="noStrike" cap="none" normalizeH="0" baseline="0" dirty="0">
                        <a:ln>
                          <a:noFill/>
                        </a:ln>
                        <a:solidFill>
                          <a:schemeClr val="tx1"/>
                        </a:solidFill>
                        <a:effectLst/>
                        <a:latin typeface="+mn-lt"/>
                        <a:ea typeface="MS PGothic" pitchFamily="34" charset="-128"/>
                      </a:endParaRPr>
                    </a:p>
                  </a:txBody>
                  <a:tcPr marL="90927" marR="90927" horzOverflow="overflow"/>
                </a:tc>
                <a:extLst>
                  <a:ext uri="{0D108BD9-81ED-4DB2-BD59-A6C34878D82A}">
                    <a16:rowId xmlns:a16="http://schemas.microsoft.com/office/drawing/2014/main" val="4230597415"/>
                  </a:ext>
                </a:extLst>
              </a:tr>
              <a:tr h="323474">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100" u="none" strike="noStrike" cap="none" normalizeH="0" baseline="0" dirty="0">
                          <a:ln>
                            <a:noFill/>
                          </a:ln>
                          <a:solidFill>
                            <a:schemeClr val="tx1"/>
                          </a:solidFill>
                          <a:effectLst/>
                        </a:rPr>
                        <a:t>Investment of Contributions </a:t>
                      </a:r>
                      <a:endParaRPr kumimoji="0" lang="en-US" sz="1100" b="0" i="0" u="none" strike="noStrike" cap="none" normalizeH="0" baseline="0" dirty="0">
                        <a:ln>
                          <a:noFill/>
                        </a:ln>
                        <a:solidFill>
                          <a:schemeClr val="tx1"/>
                        </a:solidFill>
                        <a:effectLst/>
                        <a:latin typeface="+mn-lt"/>
                        <a:ea typeface="MS PGothic" pitchFamily="34" charset="-128"/>
                      </a:endParaRPr>
                    </a:p>
                  </a:txBody>
                  <a:tcPr marL="90927" marR="90927" horzOverflow="overflow"/>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100" u="none" strike="noStrike" cap="none" normalizeH="0" baseline="0" dirty="0">
                          <a:ln>
                            <a:noFill/>
                          </a:ln>
                          <a:solidFill>
                            <a:schemeClr val="tx1"/>
                          </a:solidFill>
                          <a:effectLst/>
                        </a:rPr>
                        <a:t>Available after HSA balance reaches $1,000</a:t>
                      </a:r>
                      <a:endParaRPr kumimoji="0" lang="en-US" sz="1100" b="0" i="0" u="none" strike="noStrike" cap="none" normalizeH="0" baseline="0" dirty="0">
                        <a:ln>
                          <a:noFill/>
                        </a:ln>
                        <a:solidFill>
                          <a:schemeClr val="tx1"/>
                        </a:solidFill>
                        <a:effectLst/>
                        <a:latin typeface="+mn-lt"/>
                        <a:ea typeface="MS PGothic" pitchFamily="34" charset="-128"/>
                      </a:endParaRPr>
                    </a:p>
                  </a:txBody>
                  <a:tcPr marL="90927" marR="90927" horzOverflow="overflow"/>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100" u="none" strike="noStrike" cap="none" normalizeH="0" baseline="0" dirty="0">
                          <a:ln>
                            <a:noFill/>
                          </a:ln>
                          <a:solidFill>
                            <a:schemeClr val="tx1"/>
                          </a:solidFill>
                          <a:effectLst/>
                        </a:rPr>
                        <a:t>NA</a:t>
                      </a:r>
                      <a:endParaRPr kumimoji="0" lang="en-US" sz="1100" b="0" i="0" u="none" strike="noStrike" cap="none" normalizeH="0" baseline="0" dirty="0">
                        <a:ln>
                          <a:noFill/>
                        </a:ln>
                        <a:solidFill>
                          <a:schemeClr val="tx1"/>
                        </a:solidFill>
                        <a:effectLst/>
                        <a:latin typeface="+mn-lt"/>
                        <a:ea typeface="MS PGothic" pitchFamily="34" charset="-128"/>
                      </a:endParaRPr>
                    </a:p>
                  </a:txBody>
                  <a:tcPr marL="90927" marR="90927" horzOverflow="overflow"/>
                </a:tc>
                <a:extLst>
                  <a:ext uri="{0D108BD9-81ED-4DB2-BD59-A6C34878D82A}">
                    <a16:rowId xmlns:a16="http://schemas.microsoft.com/office/drawing/2014/main" val="3697626280"/>
                  </a:ext>
                </a:extLst>
              </a:tr>
              <a:tr h="467882">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100" u="none" strike="noStrike" cap="none" normalizeH="0" baseline="0" dirty="0">
                          <a:ln>
                            <a:noFill/>
                          </a:ln>
                          <a:solidFill>
                            <a:schemeClr val="tx1"/>
                          </a:solidFill>
                          <a:effectLst/>
                        </a:rPr>
                        <a:t>Tax-Free Reimbursement or Distributions</a:t>
                      </a:r>
                      <a:endParaRPr kumimoji="0" lang="en-US" sz="1100" b="0" i="0" u="none" strike="noStrike" cap="none" normalizeH="0" baseline="0" dirty="0">
                        <a:ln>
                          <a:noFill/>
                        </a:ln>
                        <a:solidFill>
                          <a:schemeClr val="tx1"/>
                        </a:solidFill>
                        <a:effectLst/>
                        <a:latin typeface="+mn-lt"/>
                        <a:ea typeface="MS PGothic" pitchFamily="34" charset="-128"/>
                      </a:endParaRPr>
                    </a:p>
                  </a:txBody>
                  <a:tcPr marL="90927" marR="90927" horzOverflow="overflow"/>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100" u="none" strike="noStrike" cap="none" normalizeH="0" baseline="0" dirty="0">
                          <a:ln>
                            <a:noFill/>
                          </a:ln>
                          <a:solidFill>
                            <a:schemeClr val="tx1"/>
                          </a:solidFill>
                          <a:effectLst/>
                        </a:rPr>
                        <a:t>Qualified health expenses. Also allows payment of premiums for COBRA and Medicare</a:t>
                      </a:r>
                      <a:endParaRPr kumimoji="0" lang="en-US" sz="1100" b="0" i="0" u="none" strike="noStrike" cap="none" normalizeH="0" baseline="0" dirty="0">
                        <a:ln>
                          <a:noFill/>
                        </a:ln>
                        <a:solidFill>
                          <a:schemeClr val="tx1"/>
                        </a:solidFill>
                        <a:effectLst/>
                        <a:latin typeface="+mn-lt"/>
                        <a:ea typeface="MS PGothic" pitchFamily="34" charset="-128"/>
                      </a:endParaRPr>
                    </a:p>
                  </a:txBody>
                  <a:tcPr marL="90927" marR="90927" horzOverflow="overflow"/>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100" u="none" strike="noStrike" cap="none" normalizeH="0" baseline="0" dirty="0">
                          <a:ln>
                            <a:noFill/>
                          </a:ln>
                          <a:solidFill>
                            <a:schemeClr val="tx1"/>
                          </a:solidFill>
                          <a:effectLst/>
                        </a:rPr>
                        <a:t>Qualified health expenses. Payment of premiums not allowed</a:t>
                      </a:r>
                      <a:endParaRPr kumimoji="0" lang="en-US" sz="1100" b="0" i="0" u="none" strike="noStrike" cap="none" normalizeH="0" baseline="0" dirty="0">
                        <a:ln>
                          <a:noFill/>
                        </a:ln>
                        <a:solidFill>
                          <a:schemeClr val="tx1"/>
                        </a:solidFill>
                        <a:effectLst/>
                        <a:latin typeface="+mn-lt"/>
                        <a:ea typeface="MS PGothic" pitchFamily="34" charset="-128"/>
                      </a:endParaRPr>
                    </a:p>
                  </a:txBody>
                  <a:tcPr marL="90927" marR="90927" horzOverflow="overflow"/>
                </a:tc>
                <a:extLst>
                  <a:ext uri="{0D108BD9-81ED-4DB2-BD59-A6C34878D82A}">
                    <a16:rowId xmlns:a16="http://schemas.microsoft.com/office/drawing/2014/main" val="3510969330"/>
                  </a:ext>
                </a:extLst>
              </a:tr>
              <a:tr h="444777">
                <a:tc>
                  <a:txBody>
                    <a:bodyPr/>
                    <a:lstStyle/>
                    <a:p>
                      <a:pPr marL="0" marR="0" lvl="0" indent="0" algn="l" defTabSz="914400" rtl="0" eaLnBrk="1" fontAlgn="base" latinLnBrk="0" hangingPunct="1">
                        <a:lnSpc>
                          <a:spcPct val="100000"/>
                        </a:lnSpc>
                        <a:spcBef>
                          <a:spcPct val="60000"/>
                        </a:spcBef>
                        <a:spcAft>
                          <a:spcPct val="0"/>
                        </a:spcAft>
                        <a:buClrTx/>
                        <a:buSzTx/>
                        <a:buFontTx/>
                        <a:buNone/>
                        <a:tabLst/>
                      </a:pPr>
                      <a:r>
                        <a:rPr kumimoji="0" lang="en-US" sz="1100" u="none" strike="noStrike" cap="none" normalizeH="0" baseline="0" dirty="0">
                          <a:ln>
                            <a:noFill/>
                          </a:ln>
                          <a:solidFill>
                            <a:schemeClr val="tx1"/>
                          </a:solidFill>
                          <a:effectLst/>
                        </a:rPr>
                        <a:t>Taxable Distributions</a:t>
                      </a:r>
                      <a:endParaRPr kumimoji="0" lang="en-US" sz="1100" b="0" i="0" u="none" strike="noStrike" cap="none" normalizeH="0" baseline="0" dirty="0">
                        <a:ln>
                          <a:noFill/>
                        </a:ln>
                        <a:solidFill>
                          <a:schemeClr val="tx1"/>
                        </a:solidFill>
                        <a:effectLst/>
                        <a:latin typeface="+mn-lt"/>
                        <a:ea typeface="MS PGothic" pitchFamily="34" charset="-128"/>
                      </a:endParaRPr>
                    </a:p>
                  </a:txBody>
                  <a:tcPr marL="90927" marR="90927" horzOverflow="overflow"/>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100" u="none" strike="noStrike" cap="none" normalizeH="0" baseline="0" dirty="0">
                          <a:ln>
                            <a:noFill/>
                          </a:ln>
                          <a:solidFill>
                            <a:schemeClr val="tx1"/>
                          </a:solidFill>
                          <a:effectLst/>
                        </a:rPr>
                        <a:t>If reimbursed for other than qualified healthcare expense prior to age 65</a:t>
                      </a:r>
                      <a:endParaRPr kumimoji="0" lang="en-US" sz="1100" b="0" i="0" u="none" strike="noStrike" cap="none" normalizeH="0" baseline="0" dirty="0">
                        <a:ln>
                          <a:noFill/>
                        </a:ln>
                        <a:solidFill>
                          <a:schemeClr val="tx1"/>
                        </a:solidFill>
                        <a:effectLst/>
                        <a:latin typeface="+mn-lt"/>
                        <a:ea typeface="MS PGothic" pitchFamily="34" charset="-128"/>
                      </a:endParaRPr>
                    </a:p>
                  </a:txBody>
                  <a:tcPr marL="90927" marR="90927" horzOverflow="overflow"/>
                </a:tc>
                <a:tc>
                  <a:txBody>
                    <a:bodyPr/>
                    <a:lstStyle/>
                    <a:p>
                      <a:pPr marL="0" marR="0" lvl="0" indent="0" algn="ctr" defTabSz="914400" rtl="0" eaLnBrk="1" fontAlgn="base" latinLnBrk="0" hangingPunct="1">
                        <a:lnSpc>
                          <a:spcPct val="100000"/>
                        </a:lnSpc>
                        <a:spcBef>
                          <a:spcPct val="60000"/>
                        </a:spcBef>
                        <a:spcAft>
                          <a:spcPct val="0"/>
                        </a:spcAft>
                        <a:buClrTx/>
                        <a:buSzTx/>
                        <a:buFontTx/>
                        <a:buNone/>
                        <a:tabLst/>
                      </a:pPr>
                      <a:r>
                        <a:rPr kumimoji="0" lang="en-US" sz="1100" u="none" strike="noStrike" cap="none" normalizeH="0" baseline="0" dirty="0">
                          <a:ln>
                            <a:noFill/>
                          </a:ln>
                          <a:solidFill>
                            <a:schemeClr val="tx1"/>
                          </a:solidFill>
                          <a:effectLst/>
                        </a:rPr>
                        <a:t>NA</a:t>
                      </a:r>
                      <a:endParaRPr kumimoji="0" lang="en-US" sz="1100" b="0" i="0" u="none" strike="noStrike" cap="none" normalizeH="0" baseline="0" dirty="0">
                        <a:ln>
                          <a:noFill/>
                        </a:ln>
                        <a:solidFill>
                          <a:schemeClr val="tx1"/>
                        </a:solidFill>
                        <a:effectLst/>
                        <a:latin typeface="+mn-lt"/>
                        <a:ea typeface="MS PGothic" pitchFamily="34" charset="-128"/>
                      </a:endParaRPr>
                    </a:p>
                  </a:txBody>
                  <a:tcPr marL="90927" marR="90927" horzOverflow="overflow"/>
                </a:tc>
                <a:extLst>
                  <a:ext uri="{0D108BD9-81ED-4DB2-BD59-A6C34878D82A}">
                    <a16:rowId xmlns:a16="http://schemas.microsoft.com/office/drawing/2014/main" val="1827698822"/>
                  </a:ext>
                </a:extLst>
              </a:tr>
            </a:tbl>
          </a:graphicData>
        </a:graphic>
      </p:graphicFrame>
    </p:spTree>
    <p:extLst>
      <p:ext uri="{BB962C8B-B14F-4D97-AF65-F5344CB8AC3E}">
        <p14:creationId xmlns:p14="http://schemas.microsoft.com/office/powerpoint/2010/main" val="2378682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72514-ECC4-4FD0-8188-A3202C81A488}"/>
              </a:ext>
            </a:extLst>
          </p:cNvPr>
          <p:cNvSpPr>
            <a:spLocks noGrp="1"/>
          </p:cNvSpPr>
          <p:nvPr>
            <p:ph type="title"/>
          </p:nvPr>
        </p:nvSpPr>
        <p:spPr>
          <a:xfrm>
            <a:off x="401116" y="1940755"/>
            <a:ext cx="7660705" cy="906617"/>
          </a:xfrm>
        </p:spPr>
        <p:txBody>
          <a:bodyPr>
            <a:normAutofit/>
          </a:bodyPr>
          <a:lstStyle/>
          <a:p>
            <a:pPr algn="ctr"/>
            <a:r>
              <a:rPr lang="en-US" sz="4000" b="1" i="1" dirty="0">
                <a:solidFill>
                  <a:schemeClr val="tx1"/>
                </a:solidFill>
              </a:rPr>
              <a:t>Dental Plan</a:t>
            </a:r>
          </a:p>
        </p:txBody>
      </p:sp>
      <p:pic>
        <p:nvPicPr>
          <p:cNvPr id="3" name="Picture 2">
            <a:extLst>
              <a:ext uri="{FF2B5EF4-FFF2-40B4-BE49-F238E27FC236}">
                <a16:creationId xmlns:a16="http://schemas.microsoft.com/office/drawing/2014/main" id="{C42594F0-4F2D-4900-B919-3D541D0F71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Tree>
    <p:extLst>
      <p:ext uri="{BB962C8B-B14F-4D97-AF65-F5344CB8AC3E}">
        <p14:creationId xmlns:p14="http://schemas.microsoft.com/office/powerpoint/2010/main" val="2021745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4C417-EDDE-432E-89BD-1A3CFB1EF2C2}"/>
              </a:ext>
            </a:extLst>
          </p:cNvPr>
          <p:cNvSpPr>
            <a:spLocks noGrp="1"/>
          </p:cNvSpPr>
          <p:nvPr>
            <p:ph type="title"/>
          </p:nvPr>
        </p:nvSpPr>
        <p:spPr/>
        <p:txBody>
          <a:bodyPr>
            <a:normAutofit/>
          </a:bodyPr>
          <a:lstStyle/>
          <a:p>
            <a:r>
              <a:rPr lang="en-US" sz="3200" dirty="0">
                <a:solidFill>
                  <a:schemeClr val="tx1"/>
                </a:solidFill>
              </a:rPr>
              <a:t>Delta Dental</a:t>
            </a:r>
          </a:p>
        </p:txBody>
      </p:sp>
      <p:pic>
        <p:nvPicPr>
          <p:cNvPr id="3" name="Picture 2">
            <a:extLst>
              <a:ext uri="{FF2B5EF4-FFF2-40B4-BE49-F238E27FC236}">
                <a16:creationId xmlns:a16="http://schemas.microsoft.com/office/drawing/2014/main" id="{00B23AEC-26A2-4DE8-A795-B805B04045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
        <p:nvSpPr>
          <p:cNvPr id="4" name="Rectangle 3">
            <a:extLst>
              <a:ext uri="{FF2B5EF4-FFF2-40B4-BE49-F238E27FC236}">
                <a16:creationId xmlns:a16="http://schemas.microsoft.com/office/drawing/2014/main" id="{884D6E70-90E8-4867-81C8-3134C99E323D}"/>
              </a:ext>
            </a:extLst>
          </p:cNvPr>
          <p:cNvSpPr/>
          <p:nvPr/>
        </p:nvSpPr>
        <p:spPr>
          <a:xfrm>
            <a:off x="822959" y="1900052"/>
            <a:ext cx="7323513" cy="2123658"/>
          </a:xfrm>
          <a:prstGeom prst="rect">
            <a:avLst/>
          </a:prstGeom>
        </p:spPr>
        <p:txBody>
          <a:bodyPr wrap="square">
            <a:spAutoFit/>
          </a:bodyPr>
          <a:lstStyle/>
          <a:p>
            <a:pPr marL="342900" indent="-342900">
              <a:buFont typeface="Arial" panose="020B0604020202020204" pitchFamily="34" charset="0"/>
              <a:buChar char="•"/>
            </a:pPr>
            <a:r>
              <a:rPr lang="en-US" sz="2200" dirty="0"/>
              <a:t>Delta Dental of NJ/CT will remain our dental provider </a:t>
            </a:r>
          </a:p>
          <a:p>
            <a:pPr marL="342900" indent="-342900">
              <a:buFont typeface="Arial" panose="020B0604020202020204" pitchFamily="34" charset="0"/>
              <a:buChar char="•"/>
            </a:pPr>
            <a:r>
              <a:rPr lang="en-US" sz="2200" dirty="0"/>
              <a:t>No increase in premiums </a:t>
            </a:r>
          </a:p>
          <a:p>
            <a:pPr marL="342900" indent="-342900">
              <a:buFont typeface="Arial" panose="020B0604020202020204" pitchFamily="34" charset="0"/>
              <a:buChar char="•"/>
            </a:pPr>
            <a:r>
              <a:rPr lang="en-US" sz="2200" dirty="0"/>
              <a:t>Preventative care will stand alone – no longer included in the $1,200 annual allowance</a:t>
            </a:r>
          </a:p>
          <a:p>
            <a:pPr marL="342900" indent="-342900">
              <a:buFont typeface="Arial" panose="020B0604020202020204" pitchFamily="34" charset="0"/>
              <a:buChar char="•"/>
            </a:pPr>
            <a:r>
              <a:rPr lang="en-US" sz="2200" dirty="0"/>
              <a:t>Bitewings x-rays 1 time per year, if over the age of 19</a:t>
            </a:r>
          </a:p>
          <a:p>
            <a:pPr marL="342900" indent="-342900">
              <a:buFont typeface="Arial" panose="020B0604020202020204" pitchFamily="34" charset="0"/>
              <a:buChar char="•"/>
            </a:pPr>
            <a:r>
              <a:rPr lang="en-US" sz="2200" dirty="0"/>
              <a:t>Full month x-rays 1 time every 5 years</a:t>
            </a:r>
          </a:p>
        </p:txBody>
      </p:sp>
      <p:pic>
        <p:nvPicPr>
          <p:cNvPr id="5" name="Picture 4">
            <a:extLst>
              <a:ext uri="{FF2B5EF4-FFF2-40B4-BE49-F238E27FC236}">
                <a16:creationId xmlns:a16="http://schemas.microsoft.com/office/drawing/2014/main" id="{134C77DD-D9C8-4643-9ECD-4DA328BA99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0187" y="3937185"/>
            <a:ext cx="1403625" cy="1817562"/>
          </a:xfrm>
          <a:prstGeom prst="rect">
            <a:avLst/>
          </a:prstGeom>
        </p:spPr>
      </p:pic>
    </p:spTree>
    <p:extLst>
      <p:ext uri="{BB962C8B-B14F-4D97-AF65-F5344CB8AC3E}">
        <p14:creationId xmlns:p14="http://schemas.microsoft.com/office/powerpoint/2010/main" val="517452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E6EAF0-455B-46AE-8CFD-2FFAE0AA55A9}"/>
              </a:ext>
            </a:extLst>
          </p:cNvPr>
          <p:cNvSpPr/>
          <p:nvPr/>
        </p:nvSpPr>
        <p:spPr>
          <a:xfrm>
            <a:off x="3667680" y="3075057"/>
            <a:ext cx="1808637" cy="400110"/>
          </a:xfrm>
          <a:prstGeom prst="rect">
            <a:avLst/>
          </a:prstGeom>
        </p:spPr>
        <p:txBody>
          <a:bodyPr wrap="none">
            <a:spAutoFit/>
          </a:bodyPr>
          <a:lstStyle/>
          <a:p>
            <a:pPr algn="ctr"/>
            <a:r>
              <a:rPr lang="en-US" sz="2000" b="1" i="1" dirty="0"/>
              <a:t>Benefits Broker</a:t>
            </a:r>
            <a:endParaRPr lang="en-US" sz="2000" dirty="0"/>
          </a:p>
        </p:txBody>
      </p:sp>
      <p:pic>
        <p:nvPicPr>
          <p:cNvPr id="5" name="Picture 4">
            <a:extLst>
              <a:ext uri="{FF2B5EF4-FFF2-40B4-BE49-F238E27FC236}">
                <a16:creationId xmlns:a16="http://schemas.microsoft.com/office/drawing/2014/main" id="{96FB859A-76CC-413D-A395-87682D3F26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1" y="150903"/>
            <a:ext cx="1947810" cy="668748"/>
          </a:xfrm>
          <a:prstGeom prst="rect">
            <a:avLst/>
          </a:prstGeom>
        </p:spPr>
      </p:pic>
      <p:pic>
        <p:nvPicPr>
          <p:cNvPr id="8" name="Picture 7">
            <a:extLst>
              <a:ext uri="{FF2B5EF4-FFF2-40B4-BE49-F238E27FC236}">
                <a16:creationId xmlns:a16="http://schemas.microsoft.com/office/drawing/2014/main" id="{AA740F92-AB24-4E06-84F9-9821EA1A5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3685" y="2018729"/>
            <a:ext cx="2416629" cy="953691"/>
          </a:xfrm>
          <a:prstGeom prst="rect">
            <a:avLst/>
          </a:prstGeom>
        </p:spPr>
      </p:pic>
    </p:spTree>
    <p:extLst>
      <p:ext uri="{BB962C8B-B14F-4D97-AF65-F5344CB8AC3E}">
        <p14:creationId xmlns:p14="http://schemas.microsoft.com/office/powerpoint/2010/main" val="3653521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C1871-2980-4112-9FD1-55BA2B37137B}"/>
              </a:ext>
            </a:extLst>
          </p:cNvPr>
          <p:cNvSpPr>
            <a:spLocks noGrp="1"/>
          </p:cNvSpPr>
          <p:nvPr>
            <p:ph type="title"/>
          </p:nvPr>
        </p:nvSpPr>
        <p:spPr/>
        <p:txBody>
          <a:bodyPr>
            <a:normAutofit/>
          </a:bodyPr>
          <a:lstStyle/>
          <a:p>
            <a:r>
              <a:rPr lang="en-US" sz="3200" dirty="0">
                <a:solidFill>
                  <a:schemeClr val="tx1"/>
                </a:solidFill>
              </a:rPr>
              <a:t>Delta Dental Plan</a:t>
            </a:r>
          </a:p>
        </p:txBody>
      </p:sp>
      <p:pic>
        <p:nvPicPr>
          <p:cNvPr id="3" name="Picture 2">
            <a:extLst>
              <a:ext uri="{FF2B5EF4-FFF2-40B4-BE49-F238E27FC236}">
                <a16:creationId xmlns:a16="http://schemas.microsoft.com/office/drawing/2014/main" id="{54C47D48-ADB4-4C3C-AA56-7DA1F1310F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graphicFrame>
        <p:nvGraphicFramePr>
          <p:cNvPr id="4" name="Table 3">
            <a:extLst>
              <a:ext uri="{FF2B5EF4-FFF2-40B4-BE49-F238E27FC236}">
                <a16:creationId xmlns:a16="http://schemas.microsoft.com/office/drawing/2014/main" id="{4D78BFCD-E16F-42E0-B902-37B79E804800}"/>
              </a:ext>
            </a:extLst>
          </p:cNvPr>
          <p:cNvGraphicFramePr>
            <a:graphicFrameLocks noGrp="1"/>
          </p:cNvGraphicFramePr>
          <p:nvPr>
            <p:extLst>
              <p:ext uri="{D42A27DB-BD31-4B8C-83A1-F6EECF244321}">
                <p14:modId xmlns:p14="http://schemas.microsoft.com/office/powerpoint/2010/main" val="1027683753"/>
              </p:ext>
            </p:extLst>
          </p:nvPr>
        </p:nvGraphicFramePr>
        <p:xfrm>
          <a:off x="1277192" y="1787721"/>
          <a:ext cx="7089568" cy="4263945"/>
        </p:xfrm>
        <a:graphic>
          <a:graphicData uri="http://schemas.openxmlformats.org/drawingml/2006/table">
            <a:tbl>
              <a:tblPr firstRow="1" bandRow="1">
                <a:tableStyleId>{8799B23B-EC83-4686-B30A-512413B5E67A}</a:tableStyleId>
              </a:tblPr>
              <a:tblGrid>
                <a:gridCol w="3470977">
                  <a:extLst>
                    <a:ext uri="{9D8B030D-6E8A-4147-A177-3AD203B41FA5}">
                      <a16:colId xmlns:a16="http://schemas.microsoft.com/office/drawing/2014/main" val="1806340864"/>
                    </a:ext>
                  </a:extLst>
                </a:gridCol>
                <a:gridCol w="3618591">
                  <a:extLst>
                    <a:ext uri="{9D8B030D-6E8A-4147-A177-3AD203B41FA5}">
                      <a16:colId xmlns:a16="http://schemas.microsoft.com/office/drawing/2014/main" val="3188853680"/>
                    </a:ext>
                  </a:extLst>
                </a:gridCol>
              </a:tblGrid>
              <a:tr h="542011">
                <a:tc>
                  <a:txBody>
                    <a:bodyPr/>
                    <a:lstStyle/>
                    <a:p>
                      <a:r>
                        <a:rPr lang="en-US" sz="1400" dirty="0">
                          <a:solidFill>
                            <a:schemeClr val="bg1"/>
                          </a:solidFill>
                        </a:rPr>
                        <a:t>Plan Features</a:t>
                      </a:r>
                    </a:p>
                  </a:txBody>
                  <a:tcPr>
                    <a:solidFill>
                      <a:schemeClr val="tx1"/>
                    </a:solidFill>
                  </a:tcPr>
                </a:tc>
                <a:tc>
                  <a:txBody>
                    <a:bodyPr/>
                    <a:lstStyle/>
                    <a:p>
                      <a:pPr algn="ctr"/>
                      <a:r>
                        <a:rPr lang="en-US" sz="1400" dirty="0">
                          <a:solidFill>
                            <a:schemeClr val="bg1"/>
                          </a:solidFill>
                        </a:rPr>
                        <a:t>Delta Dental PPO</a:t>
                      </a:r>
                    </a:p>
                    <a:p>
                      <a:pPr algn="ctr"/>
                      <a:r>
                        <a:rPr lang="en-US" sz="1400" dirty="0">
                          <a:solidFill>
                            <a:schemeClr val="bg1"/>
                          </a:solidFill>
                        </a:rPr>
                        <a:t>Plus Premier Plan</a:t>
                      </a:r>
                    </a:p>
                  </a:txBody>
                  <a:tcPr>
                    <a:solidFill>
                      <a:schemeClr val="tx1"/>
                    </a:solidFill>
                  </a:tcPr>
                </a:tc>
                <a:extLst>
                  <a:ext uri="{0D108BD9-81ED-4DB2-BD59-A6C34878D82A}">
                    <a16:rowId xmlns:a16="http://schemas.microsoft.com/office/drawing/2014/main" val="3123731794"/>
                  </a:ext>
                </a:extLst>
              </a:tr>
              <a:tr h="542011">
                <a:tc>
                  <a:txBody>
                    <a:bodyPr/>
                    <a:lstStyle/>
                    <a:p>
                      <a:r>
                        <a:rPr lang="en-US" sz="1400" dirty="0"/>
                        <a:t>Annual</a:t>
                      </a:r>
                      <a:r>
                        <a:rPr lang="en-US" sz="1400" baseline="0" dirty="0"/>
                        <a:t> Deductible</a:t>
                      </a:r>
                      <a:endParaRPr lang="en-US" sz="1400" dirty="0"/>
                    </a:p>
                  </a:txBody>
                  <a:tcPr/>
                </a:tc>
                <a:tc>
                  <a:txBody>
                    <a:bodyPr/>
                    <a:lstStyle/>
                    <a:p>
                      <a:pPr algn="ctr"/>
                      <a:r>
                        <a:rPr lang="en-US" sz="1400" dirty="0"/>
                        <a:t>Individual $50</a:t>
                      </a:r>
                    </a:p>
                    <a:p>
                      <a:pPr algn="ctr"/>
                      <a:r>
                        <a:rPr lang="en-US" sz="1400" dirty="0"/>
                        <a:t>Family $150</a:t>
                      </a:r>
                    </a:p>
                  </a:txBody>
                  <a:tcPr/>
                </a:tc>
                <a:extLst>
                  <a:ext uri="{0D108BD9-81ED-4DB2-BD59-A6C34878D82A}">
                    <a16:rowId xmlns:a16="http://schemas.microsoft.com/office/drawing/2014/main" val="1752700276"/>
                  </a:ext>
                </a:extLst>
              </a:tr>
              <a:tr h="4781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Preventive Care </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t>(No deductible &amp; not included in $1,200 annual allowance)</a:t>
                      </a:r>
                    </a:p>
                  </a:txBody>
                  <a:tcPr/>
                </a:tc>
                <a:tc>
                  <a:txBody>
                    <a:bodyPr/>
                    <a:lstStyle/>
                    <a:p>
                      <a:pPr algn="ctr"/>
                      <a:r>
                        <a:rPr lang="en-US" sz="1400" dirty="0"/>
                        <a:t>100%</a:t>
                      </a:r>
                    </a:p>
                  </a:txBody>
                  <a:tcPr/>
                </a:tc>
                <a:extLst>
                  <a:ext uri="{0D108BD9-81ED-4DB2-BD59-A6C34878D82A}">
                    <a16:rowId xmlns:a16="http://schemas.microsoft.com/office/drawing/2014/main" val="3952272837"/>
                  </a:ext>
                </a:extLst>
              </a:tr>
              <a:tr h="3145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Basic Services</a:t>
                      </a:r>
                    </a:p>
                  </a:txBody>
                  <a:tcPr/>
                </a:tc>
                <a:tc>
                  <a:txBody>
                    <a:bodyPr/>
                    <a:lstStyle/>
                    <a:p>
                      <a:pPr algn="ctr"/>
                      <a:r>
                        <a:rPr lang="en-US" sz="1400" dirty="0"/>
                        <a:t>80%</a:t>
                      </a:r>
                    </a:p>
                  </a:txBody>
                  <a:tcPr/>
                </a:tc>
                <a:extLst>
                  <a:ext uri="{0D108BD9-81ED-4DB2-BD59-A6C34878D82A}">
                    <a16:rowId xmlns:a16="http://schemas.microsoft.com/office/drawing/2014/main" val="3069925916"/>
                  </a:ext>
                </a:extLst>
              </a:tr>
              <a:tr h="313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Major Services</a:t>
                      </a:r>
                    </a:p>
                  </a:txBody>
                  <a:tcPr/>
                </a:tc>
                <a:tc>
                  <a:txBody>
                    <a:bodyPr/>
                    <a:lstStyle/>
                    <a:p>
                      <a:pPr algn="ctr"/>
                      <a:r>
                        <a:rPr lang="en-US" sz="1400" dirty="0"/>
                        <a:t>50%</a:t>
                      </a:r>
                    </a:p>
                  </a:txBody>
                  <a:tcPr/>
                </a:tc>
                <a:extLst>
                  <a:ext uri="{0D108BD9-81ED-4DB2-BD59-A6C34878D82A}">
                    <a16:rowId xmlns:a16="http://schemas.microsoft.com/office/drawing/2014/main" val="4130348893"/>
                  </a:ext>
                </a:extLst>
              </a:tr>
              <a:tr h="336879">
                <a:tc>
                  <a:txBody>
                    <a:bodyPr/>
                    <a:lstStyle/>
                    <a:p>
                      <a:r>
                        <a:rPr lang="en-US" sz="1400" dirty="0"/>
                        <a:t>Annual Maximum Benefit</a:t>
                      </a:r>
                    </a:p>
                  </a:txBody>
                  <a:tcPr/>
                </a:tc>
                <a:tc>
                  <a:txBody>
                    <a:bodyPr/>
                    <a:lstStyle/>
                    <a:p>
                      <a:pPr algn="ctr"/>
                      <a:r>
                        <a:rPr lang="en-US" sz="1400" dirty="0"/>
                        <a:t>$1,200</a:t>
                      </a:r>
                    </a:p>
                  </a:txBody>
                  <a:tcPr/>
                </a:tc>
                <a:extLst>
                  <a:ext uri="{0D108BD9-81ED-4DB2-BD59-A6C34878D82A}">
                    <a16:rowId xmlns:a16="http://schemas.microsoft.com/office/drawing/2014/main" val="1687154225"/>
                  </a:ext>
                </a:extLst>
              </a:tr>
              <a:tr h="313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Orthodontia </a:t>
                      </a:r>
                    </a:p>
                  </a:txBody>
                  <a:tcPr/>
                </a:tc>
                <a:tc>
                  <a:txBody>
                    <a:bodyPr/>
                    <a:lstStyle/>
                    <a:p>
                      <a:pPr algn="ctr"/>
                      <a:r>
                        <a:rPr lang="en-US" sz="1400" dirty="0"/>
                        <a:t>50%</a:t>
                      </a:r>
                    </a:p>
                  </a:txBody>
                  <a:tcPr/>
                </a:tc>
                <a:extLst>
                  <a:ext uri="{0D108BD9-81ED-4DB2-BD59-A6C34878D82A}">
                    <a16:rowId xmlns:a16="http://schemas.microsoft.com/office/drawing/2014/main" val="3995243037"/>
                  </a:ext>
                </a:extLst>
              </a:tr>
              <a:tr h="5420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Orthodontia Lifetime</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Maximum</a:t>
                      </a:r>
                    </a:p>
                  </a:txBody>
                  <a:tcPr/>
                </a:tc>
                <a:tc>
                  <a:txBody>
                    <a:bodyPr/>
                    <a:lstStyle/>
                    <a:p>
                      <a:pPr algn="ctr"/>
                      <a:r>
                        <a:rPr lang="en-US" sz="1400" dirty="0"/>
                        <a:t>$1,500</a:t>
                      </a:r>
                    </a:p>
                    <a:p>
                      <a:pPr algn="ctr"/>
                      <a:r>
                        <a:rPr lang="en-US" sz="1400" dirty="0"/>
                        <a:t>(Adults &amp; Dependent Children</a:t>
                      </a:r>
                      <a:r>
                        <a:rPr lang="en-US" sz="1400" baseline="0" dirty="0"/>
                        <a:t>)</a:t>
                      </a:r>
                      <a:endParaRPr lang="en-US" sz="1400" dirty="0"/>
                    </a:p>
                  </a:txBody>
                  <a:tcPr/>
                </a:tc>
                <a:extLst>
                  <a:ext uri="{0D108BD9-81ED-4DB2-BD59-A6C34878D82A}">
                    <a16:rowId xmlns:a16="http://schemas.microsoft.com/office/drawing/2014/main" val="695101713"/>
                  </a:ext>
                </a:extLst>
              </a:tr>
              <a:tr h="880759">
                <a:tc>
                  <a:txBody>
                    <a:bodyPr/>
                    <a:lstStyle/>
                    <a:p>
                      <a:r>
                        <a:rPr lang="en-US" sz="1400" dirty="0"/>
                        <a:t>Dependent Coverage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Dependents will be covered up to age 26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(coverage will terminate at the end</a:t>
                      </a:r>
                      <a:r>
                        <a:rPr lang="en-US" sz="1400" baseline="0" dirty="0"/>
                        <a:t> of the month following 26</a:t>
                      </a:r>
                      <a:r>
                        <a:rPr lang="en-US" sz="1400" baseline="30000" dirty="0"/>
                        <a:t>th</a:t>
                      </a:r>
                      <a:r>
                        <a:rPr lang="en-US" sz="1400" baseline="0" dirty="0"/>
                        <a:t> birthday)</a:t>
                      </a:r>
                      <a:endParaRPr lang="en-US" sz="1400" dirty="0"/>
                    </a:p>
                  </a:txBody>
                  <a:tcPr/>
                </a:tc>
                <a:extLst>
                  <a:ext uri="{0D108BD9-81ED-4DB2-BD59-A6C34878D82A}">
                    <a16:rowId xmlns:a16="http://schemas.microsoft.com/office/drawing/2014/main" val="351698256"/>
                  </a:ext>
                </a:extLst>
              </a:tr>
            </a:tbl>
          </a:graphicData>
        </a:graphic>
      </p:graphicFrame>
    </p:spTree>
    <p:extLst>
      <p:ext uri="{BB962C8B-B14F-4D97-AF65-F5344CB8AC3E}">
        <p14:creationId xmlns:p14="http://schemas.microsoft.com/office/powerpoint/2010/main" val="4069482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1E461-8FA5-42EF-A356-F9B73FDED83A}"/>
              </a:ext>
            </a:extLst>
          </p:cNvPr>
          <p:cNvSpPr>
            <a:spLocks noGrp="1"/>
          </p:cNvSpPr>
          <p:nvPr>
            <p:ph type="title"/>
          </p:nvPr>
        </p:nvSpPr>
        <p:spPr/>
        <p:txBody>
          <a:bodyPr>
            <a:normAutofit/>
          </a:bodyPr>
          <a:lstStyle/>
          <a:p>
            <a:r>
              <a:rPr lang="en-US" sz="3200" dirty="0">
                <a:solidFill>
                  <a:schemeClr val="tx1"/>
                </a:solidFill>
              </a:rPr>
              <a:t>2020 Monthly Dental Employee Premiums</a:t>
            </a:r>
          </a:p>
        </p:txBody>
      </p:sp>
      <p:pic>
        <p:nvPicPr>
          <p:cNvPr id="3" name="Picture 2">
            <a:extLst>
              <a:ext uri="{FF2B5EF4-FFF2-40B4-BE49-F238E27FC236}">
                <a16:creationId xmlns:a16="http://schemas.microsoft.com/office/drawing/2014/main" id="{1C10ABFC-5248-4BC4-8644-747A96DABC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graphicFrame>
        <p:nvGraphicFramePr>
          <p:cNvPr id="4" name="Table 3">
            <a:extLst>
              <a:ext uri="{FF2B5EF4-FFF2-40B4-BE49-F238E27FC236}">
                <a16:creationId xmlns:a16="http://schemas.microsoft.com/office/drawing/2014/main" id="{BA12653D-4284-495D-947F-1375DCB2611F}"/>
              </a:ext>
            </a:extLst>
          </p:cNvPr>
          <p:cNvGraphicFramePr>
            <a:graphicFrameLocks noGrp="1"/>
          </p:cNvGraphicFramePr>
          <p:nvPr>
            <p:extLst>
              <p:ext uri="{D42A27DB-BD31-4B8C-83A1-F6EECF244321}">
                <p14:modId xmlns:p14="http://schemas.microsoft.com/office/powerpoint/2010/main" val="2963098862"/>
              </p:ext>
            </p:extLst>
          </p:nvPr>
        </p:nvGraphicFramePr>
        <p:xfrm>
          <a:off x="2434993" y="2000523"/>
          <a:ext cx="4073872" cy="1419226"/>
        </p:xfrm>
        <a:graphic>
          <a:graphicData uri="http://schemas.openxmlformats.org/drawingml/2006/table">
            <a:tbl>
              <a:tblPr firstRow="1" bandRow="1">
                <a:tableStyleId>{5C22544A-7EE6-4342-B048-85BDC9FD1C3A}</a:tableStyleId>
              </a:tblPr>
              <a:tblGrid>
                <a:gridCol w="2130878">
                  <a:extLst>
                    <a:ext uri="{9D8B030D-6E8A-4147-A177-3AD203B41FA5}">
                      <a16:colId xmlns:a16="http://schemas.microsoft.com/office/drawing/2014/main" val="1812528720"/>
                    </a:ext>
                  </a:extLst>
                </a:gridCol>
                <a:gridCol w="1942994">
                  <a:extLst>
                    <a:ext uri="{9D8B030D-6E8A-4147-A177-3AD203B41FA5}">
                      <a16:colId xmlns:a16="http://schemas.microsoft.com/office/drawing/2014/main" val="2750752408"/>
                    </a:ext>
                  </a:extLst>
                </a:gridCol>
              </a:tblGrid>
              <a:tr h="491094">
                <a:tc>
                  <a:txBody>
                    <a:bodyPr/>
                    <a:lstStyle/>
                    <a:p>
                      <a:pPr algn="l" fontAlgn="b"/>
                      <a:endParaRPr lang="en-US" sz="1400" b="1" i="0" u="none" strike="noStrike" baseline="0" dirty="0">
                        <a:solidFill>
                          <a:schemeClr val="bg1"/>
                        </a:solidFill>
                        <a:latin typeface="Arial"/>
                      </a:endParaRPr>
                    </a:p>
                  </a:txBody>
                  <a:tcPr marL="9525" marR="9525" marT="9525" marB="0" anchor="ctr">
                    <a:solidFill>
                      <a:schemeClr val="tx1"/>
                    </a:solidFill>
                  </a:tcPr>
                </a:tc>
                <a:tc>
                  <a:txBody>
                    <a:bodyPr/>
                    <a:lstStyle/>
                    <a:p>
                      <a:pPr algn="ctr" fontAlgn="b"/>
                      <a:r>
                        <a:rPr lang="en-US" sz="1600" b="1" i="0" u="none" strike="noStrike" dirty="0">
                          <a:solidFill>
                            <a:schemeClr val="bg1"/>
                          </a:solidFill>
                          <a:latin typeface="Arial"/>
                        </a:rPr>
                        <a:t>Delta Dental</a:t>
                      </a:r>
                    </a:p>
                  </a:txBody>
                  <a:tcPr marL="9525" marR="9525" marT="9525" marB="0" anchor="ctr">
                    <a:solidFill>
                      <a:schemeClr val="tx1"/>
                    </a:solidFill>
                  </a:tcPr>
                </a:tc>
                <a:extLst>
                  <a:ext uri="{0D108BD9-81ED-4DB2-BD59-A6C34878D82A}">
                    <a16:rowId xmlns:a16="http://schemas.microsoft.com/office/drawing/2014/main" val="764015462"/>
                  </a:ext>
                </a:extLst>
              </a:tr>
              <a:tr h="351843">
                <a:tc>
                  <a:txBody>
                    <a:bodyPr/>
                    <a:lstStyle/>
                    <a:p>
                      <a:pPr algn="l" fontAlgn="t"/>
                      <a:r>
                        <a:rPr lang="en-US" sz="1600" b="0" i="0" u="none" strike="noStrike" dirty="0">
                          <a:solidFill>
                            <a:srgbClr val="000000"/>
                          </a:solidFill>
                          <a:latin typeface="+mn-lt"/>
                        </a:rPr>
                        <a:t> Employee</a:t>
                      </a:r>
                    </a:p>
                  </a:txBody>
                  <a:tcPr marL="9525" marR="9525" marT="9525" marB="0" anchor="ctr">
                    <a:solidFill>
                      <a:schemeClr val="bg1">
                        <a:lumMod val="65000"/>
                      </a:schemeClr>
                    </a:solidFill>
                  </a:tcPr>
                </a:tc>
                <a:tc>
                  <a:txBody>
                    <a:bodyPr/>
                    <a:lstStyle/>
                    <a:p>
                      <a:pPr algn="ctr" fontAlgn="b"/>
                      <a:r>
                        <a:rPr lang="en-US" sz="1600" b="0" i="0" u="none" strike="noStrike" dirty="0">
                          <a:solidFill>
                            <a:schemeClr val="tx1"/>
                          </a:solidFill>
                          <a:latin typeface="+mn-lt"/>
                        </a:rPr>
                        <a:t>$20.18</a:t>
                      </a:r>
                    </a:p>
                  </a:txBody>
                  <a:tcPr marL="9525" marR="9525" marT="9525" marB="0" anchor="ctr">
                    <a:solidFill>
                      <a:schemeClr val="bg1">
                        <a:lumMod val="65000"/>
                      </a:schemeClr>
                    </a:solidFill>
                  </a:tcPr>
                </a:tc>
                <a:extLst>
                  <a:ext uri="{0D108BD9-81ED-4DB2-BD59-A6C34878D82A}">
                    <a16:rowId xmlns:a16="http://schemas.microsoft.com/office/drawing/2014/main" val="3993211449"/>
                  </a:ext>
                </a:extLst>
              </a:tr>
              <a:tr h="265539">
                <a:tc>
                  <a:txBody>
                    <a:bodyPr/>
                    <a:lstStyle/>
                    <a:p>
                      <a:pPr algn="l" fontAlgn="t"/>
                      <a:r>
                        <a:rPr lang="en-US" sz="1600" b="0" i="0" u="none" strike="noStrike" dirty="0">
                          <a:solidFill>
                            <a:srgbClr val="000000"/>
                          </a:solidFill>
                          <a:latin typeface="+mn-lt"/>
                        </a:rPr>
                        <a:t> Employee + 1</a:t>
                      </a:r>
                    </a:p>
                  </a:txBody>
                  <a:tcPr marL="9525" marR="9525" marT="9525" marB="0" anchor="ctr">
                    <a:solidFill>
                      <a:schemeClr val="bg1">
                        <a:lumMod val="85000"/>
                      </a:schemeClr>
                    </a:solidFill>
                  </a:tcPr>
                </a:tc>
                <a:tc>
                  <a:txBody>
                    <a:bodyPr/>
                    <a:lstStyle/>
                    <a:p>
                      <a:pPr algn="ctr" fontAlgn="b"/>
                      <a:r>
                        <a:rPr lang="en-US" sz="1600" b="0" i="0" u="none" strike="noStrike" dirty="0">
                          <a:solidFill>
                            <a:schemeClr val="tx1"/>
                          </a:solidFill>
                          <a:latin typeface="+mn-lt"/>
                        </a:rPr>
                        <a:t>$38.05</a:t>
                      </a:r>
                    </a:p>
                  </a:txBody>
                  <a:tcPr marL="9525" marR="9525" marT="9525" marB="0" anchor="ctr">
                    <a:solidFill>
                      <a:schemeClr val="bg1">
                        <a:lumMod val="85000"/>
                      </a:schemeClr>
                    </a:solidFill>
                  </a:tcPr>
                </a:tc>
                <a:extLst>
                  <a:ext uri="{0D108BD9-81ED-4DB2-BD59-A6C34878D82A}">
                    <a16:rowId xmlns:a16="http://schemas.microsoft.com/office/drawing/2014/main" val="668753143"/>
                  </a:ext>
                </a:extLst>
              </a:tr>
              <a:tr h="310750">
                <a:tc>
                  <a:txBody>
                    <a:bodyPr/>
                    <a:lstStyle/>
                    <a:p>
                      <a:pPr algn="l" fontAlgn="t"/>
                      <a:r>
                        <a:rPr lang="en-US" sz="1600" b="0" i="0" u="none" strike="noStrike" dirty="0">
                          <a:solidFill>
                            <a:srgbClr val="000000"/>
                          </a:solidFill>
                          <a:latin typeface="+mn-lt"/>
                        </a:rPr>
                        <a:t> Family</a:t>
                      </a:r>
                    </a:p>
                  </a:txBody>
                  <a:tcPr marL="9525" marR="9525" marT="9525" marB="0" anchor="ctr">
                    <a:solidFill>
                      <a:schemeClr val="bg1">
                        <a:lumMod val="65000"/>
                      </a:schemeClr>
                    </a:solidFill>
                  </a:tcPr>
                </a:tc>
                <a:tc>
                  <a:txBody>
                    <a:bodyPr/>
                    <a:lstStyle/>
                    <a:p>
                      <a:pPr algn="ctr" fontAlgn="b"/>
                      <a:r>
                        <a:rPr lang="en-US" sz="1600" b="0" i="0" u="none" strike="noStrike" dirty="0">
                          <a:solidFill>
                            <a:schemeClr val="tx1"/>
                          </a:solidFill>
                          <a:latin typeface="+mn-lt"/>
                        </a:rPr>
                        <a:t>$72.21</a:t>
                      </a:r>
                    </a:p>
                  </a:txBody>
                  <a:tcPr marL="9525" marR="9525" marT="9525" marB="0" anchor="ctr">
                    <a:solidFill>
                      <a:schemeClr val="bg1">
                        <a:lumMod val="65000"/>
                      </a:schemeClr>
                    </a:solidFill>
                  </a:tcPr>
                </a:tc>
                <a:extLst>
                  <a:ext uri="{0D108BD9-81ED-4DB2-BD59-A6C34878D82A}">
                    <a16:rowId xmlns:a16="http://schemas.microsoft.com/office/drawing/2014/main" val="1018235086"/>
                  </a:ext>
                </a:extLst>
              </a:tr>
            </a:tbl>
          </a:graphicData>
        </a:graphic>
      </p:graphicFrame>
    </p:spTree>
    <p:extLst>
      <p:ext uri="{BB962C8B-B14F-4D97-AF65-F5344CB8AC3E}">
        <p14:creationId xmlns:p14="http://schemas.microsoft.com/office/powerpoint/2010/main" val="2687153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72514-ECC4-4FD0-8188-A3202C81A488}"/>
              </a:ext>
            </a:extLst>
          </p:cNvPr>
          <p:cNvSpPr>
            <a:spLocks noGrp="1"/>
          </p:cNvSpPr>
          <p:nvPr>
            <p:ph type="title"/>
          </p:nvPr>
        </p:nvSpPr>
        <p:spPr>
          <a:xfrm>
            <a:off x="426053" y="1940755"/>
            <a:ext cx="7660705" cy="906617"/>
          </a:xfrm>
        </p:spPr>
        <p:txBody>
          <a:bodyPr>
            <a:normAutofit/>
          </a:bodyPr>
          <a:lstStyle/>
          <a:p>
            <a:pPr algn="ctr"/>
            <a:r>
              <a:rPr lang="en-US" sz="4000" b="1" i="1" dirty="0">
                <a:solidFill>
                  <a:schemeClr val="tx1"/>
                </a:solidFill>
              </a:rPr>
              <a:t>Vision Plan</a:t>
            </a:r>
          </a:p>
        </p:txBody>
      </p:sp>
      <p:pic>
        <p:nvPicPr>
          <p:cNvPr id="3" name="Picture 2">
            <a:extLst>
              <a:ext uri="{FF2B5EF4-FFF2-40B4-BE49-F238E27FC236}">
                <a16:creationId xmlns:a16="http://schemas.microsoft.com/office/drawing/2014/main" id="{C42594F0-4F2D-4900-B919-3D541D0F71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Tree>
    <p:extLst>
      <p:ext uri="{BB962C8B-B14F-4D97-AF65-F5344CB8AC3E}">
        <p14:creationId xmlns:p14="http://schemas.microsoft.com/office/powerpoint/2010/main" val="200576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4C417-EDDE-432E-89BD-1A3CFB1EF2C2}"/>
              </a:ext>
            </a:extLst>
          </p:cNvPr>
          <p:cNvSpPr>
            <a:spLocks noGrp="1"/>
          </p:cNvSpPr>
          <p:nvPr>
            <p:ph type="title"/>
          </p:nvPr>
        </p:nvSpPr>
        <p:spPr/>
        <p:txBody>
          <a:bodyPr>
            <a:normAutofit/>
          </a:bodyPr>
          <a:lstStyle/>
          <a:p>
            <a:r>
              <a:rPr lang="en-US" sz="3200" dirty="0">
                <a:solidFill>
                  <a:schemeClr val="tx1"/>
                </a:solidFill>
              </a:rPr>
              <a:t>EyeMed</a:t>
            </a:r>
          </a:p>
        </p:txBody>
      </p:sp>
      <p:pic>
        <p:nvPicPr>
          <p:cNvPr id="3" name="Picture 2">
            <a:extLst>
              <a:ext uri="{FF2B5EF4-FFF2-40B4-BE49-F238E27FC236}">
                <a16:creationId xmlns:a16="http://schemas.microsoft.com/office/drawing/2014/main" id="{00B23AEC-26A2-4DE8-A795-B805B04045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
        <p:nvSpPr>
          <p:cNvPr id="4" name="Rectangle 3">
            <a:extLst>
              <a:ext uri="{FF2B5EF4-FFF2-40B4-BE49-F238E27FC236}">
                <a16:creationId xmlns:a16="http://schemas.microsoft.com/office/drawing/2014/main" id="{884D6E70-90E8-4867-81C8-3134C99E323D}"/>
              </a:ext>
            </a:extLst>
          </p:cNvPr>
          <p:cNvSpPr/>
          <p:nvPr/>
        </p:nvSpPr>
        <p:spPr>
          <a:xfrm>
            <a:off x="822959" y="1900052"/>
            <a:ext cx="7917280" cy="1785104"/>
          </a:xfrm>
          <a:prstGeom prst="rect">
            <a:avLst/>
          </a:prstGeom>
        </p:spPr>
        <p:txBody>
          <a:bodyPr wrap="square">
            <a:spAutoFit/>
          </a:bodyPr>
          <a:lstStyle/>
          <a:p>
            <a:pPr marL="342900" indent="-342900">
              <a:buFont typeface="Arial" panose="020B0604020202020204" pitchFamily="34" charset="0"/>
              <a:buChar char="•"/>
            </a:pPr>
            <a:r>
              <a:rPr lang="en-US" sz="2200" dirty="0"/>
              <a:t>EyeMed will remain our vision provider</a:t>
            </a:r>
            <a:endParaRPr lang="en-US" sz="1000" dirty="0"/>
          </a:p>
          <a:p>
            <a:pPr marL="342900" indent="-342900">
              <a:buFont typeface="Arial" panose="020B0604020202020204" pitchFamily="34" charset="0"/>
              <a:buChar char="•"/>
            </a:pPr>
            <a:r>
              <a:rPr lang="en-US" sz="2200" dirty="0"/>
              <a:t>No increase in premiums</a:t>
            </a:r>
          </a:p>
          <a:p>
            <a:pPr marL="342900" indent="-342900">
              <a:buFont typeface="Arial" panose="020B0604020202020204" pitchFamily="34" charset="0"/>
              <a:buChar char="•"/>
            </a:pPr>
            <a:r>
              <a:rPr lang="en-US" sz="2200" dirty="0"/>
              <a:t>EyeMed covers hardware only – lenses/frames/contact lenses</a:t>
            </a:r>
            <a:endParaRPr lang="en-US" sz="1000" dirty="0"/>
          </a:p>
          <a:p>
            <a:pPr marL="342900" indent="-342900">
              <a:buFont typeface="Arial" panose="020B0604020202020204" pitchFamily="34" charset="0"/>
              <a:buChar char="•"/>
            </a:pPr>
            <a:r>
              <a:rPr lang="en-US" sz="2200" dirty="0"/>
              <a:t>Eye exams are covered under the medical plans </a:t>
            </a:r>
            <a:endParaRPr lang="en-US" sz="1000" dirty="0"/>
          </a:p>
          <a:p>
            <a:pPr marL="342900" indent="-342900">
              <a:buFont typeface="Arial" panose="020B0604020202020204" pitchFamily="34" charset="0"/>
              <a:buChar char="•"/>
            </a:pPr>
            <a:r>
              <a:rPr lang="en-US" sz="2200" dirty="0"/>
              <a:t>Vision plan is 100% employee funded</a:t>
            </a:r>
            <a:endParaRPr lang="en-US" sz="2200" b="1" dirty="0">
              <a:solidFill>
                <a:srgbClr val="DD1E2E"/>
              </a:solidFill>
            </a:endParaRPr>
          </a:p>
        </p:txBody>
      </p:sp>
      <p:pic>
        <p:nvPicPr>
          <p:cNvPr id="6" name="Picture 5">
            <a:extLst>
              <a:ext uri="{FF2B5EF4-FFF2-40B4-BE49-F238E27FC236}">
                <a16:creationId xmlns:a16="http://schemas.microsoft.com/office/drawing/2014/main" id="{74474783-E14B-44F6-AD5A-FB3F241D6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4712" y="3965687"/>
            <a:ext cx="2314575" cy="1540244"/>
          </a:xfrm>
          <a:prstGeom prst="rect">
            <a:avLst/>
          </a:prstGeom>
        </p:spPr>
      </p:pic>
    </p:spTree>
    <p:extLst>
      <p:ext uri="{BB962C8B-B14F-4D97-AF65-F5344CB8AC3E}">
        <p14:creationId xmlns:p14="http://schemas.microsoft.com/office/powerpoint/2010/main" val="2456486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C1871-2980-4112-9FD1-55BA2B37137B}"/>
              </a:ext>
            </a:extLst>
          </p:cNvPr>
          <p:cNvSpPr>
            <a:spLocks noGrp="1"/>
          </p:cNvSpPr>
          <p:nvPr>
            <p:ph type="title"/>
          </p:nvPr>
        </p:nvSpPr>
        <p:spPr>
          <a:xfrm>
            <a:off x="800100" y="973777"/>
            <a:ext cx="7543800" cy="763584"/>
          </a:xfrm>
        </p:spPr>
        <p:txBody>
          <a:bodyPr>
            <a:normAutofit/>
          </a:bodyPr>
          <a:lstStyle/>
          <a:p>
            <a:r>
              <a:rPr lang="en-US" sz="3200" dirty="0">
                <a:solidFill>
                  <a:schemeClr val="tx1"/>
                </a:solidFill>
              </a:rPr>
              <a:t>EyeMed Plan</a:t>
            </a:r>
          </a:p>
        </p:txBody>
      </p:sp>
      <p:pic>
        <p:nvPicPr>
          <p:cNvPr id="3" name="Picture 2">
            <a:extLst>
              <a:ext uri="{FF2B5EF4-FFF2-40B4-BE49-F238E27FC236}">
                <a16:creationId xmlns:a16="http://schemas.microsoft.com/office/drawing/2014/main" id="{54C47D48-ADB4-4C3C-AA56-7DA1F1310F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graphicFrame>
        <p:nvGraphicFramePr>
          <p:cNvPr id="4" name="Table 3">
            <a:extLst>
              <a:ext uri="{FF2B5EF4-FFF2-40B4-BE49-F238E27FC236}">
                <a16:creationId xmlns:a16="http://schemas.microsoft.com/office/drawing/2014/main" id="{4D78BFCD-E16F-42E0-B902-37B79E804800}"/>
              </a:ext>
            </a:extLst>
          </p:cNvPr>
          <p:cNvGraphicFramePr>
            <a:graphicFrameLocks noGrp="1"/>
          </p:cNvGraphicFramePr>
          <p:nvPr>
            <p:extLst>
              <p:ext uri="{D42A27DB-BD31-4B8C-83A1-F6EECF244321}">
                <p14:modId xmlns:p14="http://schemas.microsoft.com/office/powerpoint/2010/main" val="3356257990"/>
              </p:ext>
            </p:extLst>
          </p:nvPr>
        </p:nvGraphicFramePr>
        <p:xfrm>
          <a:off x="1071580" y="1924710"/>
          <a:ext cx="7272320" cy="4018269"/>
        </p:xfrm>
        <a:graphic>
          <a:graphicData uri="http://schemas.openxmlformats.org/drawingml/2006/table">
            <a:tbl>
              <a:tblPr firstRow="1" bandRow="1">
                <a:tableStyleId>{8799B23B-EC83-4686-B30A-512413B5E67A}</a:tableStyleId>
              </a:tblPr>
              <a:tblGrid>
                <a:gridCol w="3057768">
                  <a:extLst>
                    <a:ext uri="{9D8B030D-6E8A-4147-A177-3AD203B41FA5}">
                      <a16:colId xmlns:a16="http://schemas.microsoft.com/office/drawing/2014/main" val="1806340864"/>
                    </a:ext>
                  </a:extLst>
                </a:gridCol>
                <a:gridCol w="4214552">
                  <a:extLst>
                    <a:ext uri="{9D8B030D-6E8A-4147-A177-3AD203B41FA5}">
                      <a16:colId xmlns:a16="http://schemas.microsoft.com/office/drawing/2014/main" val="3188853680"/>
                    </a:ext>
                  </a:extLst>
                </a:gridCol>
              </a:tblGrid>
              <a:tr h="294664">
                <a:tc>
                  <a:txBody>
                    <a:bodyPr/>
                    <a:lstStyle/>
                    <a:p>
                      <a:r>
                        <a:rPr lang="en-US" sz="1400" dirty="0">
                          <a:solidFill>
                            <a:schemeClr val="bg1"/>
                          </a:solidFill>
                        </a:rPr>
                        <a:t>Plan Features</a:t>
                      </a:r>
                    </a:p>
                  </a:txBody>
                  <a:tcPr>
                    <a:solidFill>
                      <a:schemeClr val="tx1"/>
                    </a:solidFill>
                  </a:tcPr>
                </a:tc>
                <a:tc>
                  <a:txBody>
                    <a:bodyPr/>
                    <a:lstStyle/>
                    <a:p>
                      <a:pPr algn="ctr"/>
                      <a:r>
                        <a:rPr lang="en-US" sz="1400" dirty="0">
                          <a:solidFill>
                            <a:schemeClr val="bg1"/>
                          </a:solidFill>
                        </a:rPr>
                        <a:t>EyeMed</a:t>
                      </a:r>
                    </a:p>
                  </a:txBody>
                  <a:tcPr>
                    <a:solidFill>
                      <a:schemeClr val="tx1"/>
                    </a:solidFill>
                  </a:tcPr>
                </a:tc>
                <a:extLst>
                  <a:ext uri="{0D108BD9-81ED-4DB2-BD59-A6C34878D82A}">
                    <a16:rowId xmlns:a16="http://schemas.microsoft.com/office/drawing/2014/main" val="3123731794"/>
                  </a:ext>
                </a:extLst>
              </a:tr>
              <a:tr h="411685">
                <a:tc>
                  <a:txBody>
                    <a:bodyPr/>
                    <a:lstStyle/>
                    <a:p>
                      <a:r>
                        <a:rPr lang="en-US" sz="1400" b="1" dirty="0"/>
                        <a:t>Frames</a:t>
                      </a:r>
                    </a:p>
                  </a:txBody>
                  <a:tcPr/>
                </a:tc>
                <a:tc>
                  <a:txBody>
                    <a:bodyPr/>
                    <a:lstStyle/>
                    <a:p>
                      <a:pPr algn="l"/>
                      <a:r>
                        <a:rPr lang="en-US" sz="1400" dirty="0"/>
                        <a:t>$0 copay,</a:t>
                      </a:r>
                      <a:r>
                        <a:rPr lang="en-US" sz="1400" baseline="0" dirty="0"/>
                        <a:t> </a:t>
                      </a:r>
                      <a:r>
                        <a:rPr lang="en-US" sz="1400" dirty="0"/>
                        <a:t>$150 allowance: 20% off balance over $150</a:t>
                      </a:r>
                    </a:p>
                  </a:txBody>
                  <a:tcPr/>
                </a:tc>
                <a:extLst>
                  <a:ext uri="{0D108BD9-81ED-4DB2-BD59-A6C34878D82A}">
                    <a16:rowId xmlns:a16="http://schemas.microsoft.com/office/drawing/2014/main" val="1752700276"/>
                  </a:ext>
                </a:extLst>
              </a:tr>
              <a:tr h="913460">
                <a:tc>
                  <a:txBody>
                    <a:bodyPr/>
                    <a:lstStyle/>
                    <a:p>
                      <a:r>
                        <a:rPr lang="en-US" sz="1400" b="1" dirty="0"/>
                        <a:t>Standard</a:t>
                      </a:r>
                      <a:r>
                        <a:rPr lang="en-US" sz="1400" b="1" baseline="0" dirty="0"/>
                        <a:t> Corrective Lenses</a:t>
                      </a:r>
                    </a:p>
                    <a:p>
                      <a:pPr marL="285750" indent="-285750">
                        <a:spcBef>
                          <a:spcPts val="0"/>
                        </a:spcBef>
                        <a:buFont typeface="Arial" panose="020B0604020202020204" pitchFamily="34" charset="0"/>
                        <a:buChar char="•"/>
                      </a:pPr>
                      <a:r>
                        <a:rPr lang="en-US" sz="1400" b="0" baseline="0" dirty="0"/>
                        <a:t>Single Vision</a:t>
                      </a:r>
                    </a:p>
                    <a:p>
                      <a:pPr marL="285750" indent="-285750">
                        <a:spcBef>
                          <a:spcPts val="0"/>
                        </a:spcBef>
                        <a:buFont typeface="Arial" panose="020B0604020202020204" pitchFamily="34" charset="0"/>
                        <a:buChar char="•"/>
                      </a:pPr>
                      <a:r>
                        <a:rPr lang="en-US" sz="1400" b="0" baseline="0" dirty="0"/>
                        <a:t>Bifocal</a:t>
                      </a:r>
                    </a:p>
                    <a:p>
                      <a:pPr marL="285750" indent="-285750">
                        <a:spcBef>
                          <a:spcPts val="0"/>
                        </a:spcBef>
                        <a:buFont typeface="Arial" panose="020B0604020202020204" pitchFamily="34" charset="0"/>
                        <a:buChar char="•"/>
                      </a:pPr>
                      <a:r>
                        <a:rPr lang="en-US" sz="1400" b="0" baseline="0" dirty="0"/>
                        <a:t>Trifocal</a:t>
                      </a:r>
                    </a:p>
                  </a:txBody>
                  <a:tcPr/>
                </a:tc>
                <a:tc>
                  <a:txBody>
                    <a:bodyPr/>
                    <a:lstStyle/>
                    <a:p>
                      <a:pPr algn="l"/>
                      <a:endParaRPr lang="en-US" sz="1400" dirty="0"/>
                    </a:p>
                    <a:p>
                      <a:pPr algn="l"/>
                      <a:r>
                        <a:rPr lang="en-US" sz="1400" dirty="0"/>
                        <a:t>$20</a:t>
                      </a:r>
                    </a:p>
                    <a:p>
                      <a:pPr algn="l"/>
                      <a:r>
                        <a:rPr lang="en-US" sz="1400" dirty="0"/>
                        <a:t>$20</a:t>
                      </a:r>
                    </a:p>
                    <a:p>
                      <a:pPr algn="l"/>
                      <a:r>
                        <a:rPr lang="en-US" sz="1400" dirty="0"/>
                        <a:t>$20</a:t>
                      </a:r>
                    </a:p>
                  </a:txBody>
                  <a:tcPr/>
                </a:tc>
                <a:extLst>
                  <a:ext uri="{0D108BD9-81ED-4DB2-BD59-A6C34878D82A}">
                    <a16:rowId xmlns:a16="http://schemas.microsoft.com/office/drawing/2014/main" val="3952272837"/>
                  </a:ext>
                </a:extLst>
              </a:tr>
              <a:tr h="756978">
                <a:tc>
                  <a:txBody>
                    <a:bodyPr/>
                    <a:lstStyle/>
                    <a:p>
                      <a:r>
                        <a:rPr lang="en-US" sz="1400" b="1" dirty="0"/>
                        <a:t>Premium Lenses</a:t>
                      </a:r>
                    </a:p>
                    <a:p>
                      <a:pPr marL="228600" indent="-228600">
                        <a:spcBef>
                          <a:spcPts val="0"/>
                        </a:spcBef>
                        <a:buFont typeface="Arial" panose="020B0604020202020204" pitchFamily="34" charset="0"/>
                        <a:buChar char="•"/>
                      </a:pPr>
                      <a:r>
                        <a:rPr lang="en-US" sz="1400" b="0" dirty="0"/>
                        <a:t>Stand Progressive</a:t>
                      </a:r>
                    </a:p>
                    <a:p>
                      <a:pPr marL="228600" indent="-228600">
                        <a:spcBef>
                          <a:spcPts val="0"/>
                        </a:spcBef>
                        <a:buFont typeface="Arial" panose="020B0604020202020204" pitchFamily="34" charset="0"/>
                        <a:buChar char="•"/>
                      </a:pPr>
                      <a:r>
                        <a:rPr lang="en-US" sz="1400" b="0" dirty="0"/>
                        <a:t>Premium Progressive</a:t>
                      </a:r>
                    </a:p>
                  </a:txBody>
                  <a:tcPr/>
                </a:tc>
                <a:tc>
                  <a:txBody>
                    <a:bodyPr/>
                    <a:lstStyle/>
                    <a:p>
                      <a:pPr algn="ctr"/>
                      <a:endParaRPr lang="en-US" sz="1400" dirty="0"/>
                    </a:p>
                    <a:p>
                      <a:pPr algn="l"/>
                      <a:r>
                        <a:rPr lang="en-US" sz="1400" dirty="0"/>
                        <a:t>$85</a:t>
                      </a:r>
                    </a:p>
                    <a:p>
                      <a:pPr algn="l"/>
                      <a:r>
                        <a:rPr lang="en-US" sz="1400" dirty="0"/>
                        <a:t>80% of charge less $35 allowance</a:t>
                      </a:r>
                    </a:p>
                  </a:txBody>
                  <a:tcPr/>
                </a:tc>
                <a:extLst>
                  <a:ext uri="{0D108BD9-81ED-4DB2-BD59-A6C34878D82A}">
                    <a16:rowId xmlns:a16="http://schemas.microsoft.com/office/drawing/2014/main" val="3069925916"/>
                  </a:ext>
                </a:extLst>
              </a:tr>
              <a:tr h="707195">
                <a:tc>
                  <a:txBody>
                    <a:bodyPr/>
                    <a:lstStyle/>
                    <a:p>
                      <a:r>
                        <a:rPr lang="en-US" sz="1400" b="1" dirty="0"/>
                        <a:t>Contact Lenses</a:t>
                      </a:r>
                    </a:p>
                    <a:p>
                      <a:pPr marL="228600" indent="-228600">
                        <a:spcBef>
                          <a:spcPts val="0"/>
                        </a:spcBef>
                        <a:buFont typeface="Arial" panose="020B0604020202020204" pitchFamily="34" charset="0"/>
                        <a:buChar char="•"/>
                      </a:pPr>
                      <a:r>
                        <a:rPr lang="en-US" sz="1400" b="0" dirty="0"/>
                        <a:t>Medically Necessary</a:t>
                      </a:r>
                    </a:p>
                    <a:p>
                      <a:pPr marL="228600" indent="-228600">
                        <a:spcBef>
                          <a:spcPts val="0"/>
                        </a:spcBef>
                        <a:buFont typeface="Arial" panose="020B0604020202020204" pitchFamily="34" charset="0"/>
                        <a:buChar char="•"/>
                      </a:pPr>
                      <a:r>
                        <a:rPr lang="en-US" sz="1400" b="0" dirty="0"/>
                        <a:t>Elective</a:t>
                      </a:r>
                    </a:p>
                  </a:txBody>
                  <a:tcPr/>
                </a:tc>
                <a:tc>
                  <a:txBody>
                    <a:bodyPr/>
                    <a:lstStyle/>
                    <a:p>
                      <a:pPr algn="l"/>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$0 copay,</a:t>
                      </a:r>
                      <a:r>
                        <a:rPr lang="en-US" sz="1400" baseline="0" dirty="0"/>
                        <a:t> </a:t>
                      </a:r>
                      <a:r>
                        <a:rPr lang="en-US" sz="1400" dirty="0"/>
                        <a:t>$150 allowance: 15% off balance over $150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$150 allowance: 15% off balance over $150</a:t>
                      </a:r>
                    </a:p>
                  </a:txBody>
                  <a:tcPr/>
                </a:tc>
                <a:extLst>
                  <a:ext uri="{0D108BD9-81ED-4DB2-BD59-A6C34878D82A}">
                    <a16:rowId xmlns:a16="http://schemas.microsoft.com/office/drawing/2014/main" val="3365756674"/>
                  </a:ext>
                </a:extLst>
              </a:tr>
              <a:tr h="868406">
                <a:tc>
                  <a:txBody>
                    <a:bodyPr/>
                    <a:lstStyle/>
                    <a:p>
                      <a:pPr marL="0" indent="0">
                        <a:spcBef>
                          <a:spcPts val="0"/>
                        </a:spcBef>
                        <a:buFont typeface="Arial" panose="020B0604020202020204" pitchFamily="34" charset="0"/>
                        <a:buNone/>
                      </a:pPr>
                      <a:r>
                        <a:rPr lang="en-US" sz="1400" b="1" dirty="0"/>
                        <a:t>Frequency</a:t>
                      </a:r>
                    </a:p>
                    <a:p>
                      <a:pPr marL="228600" indent="-228600">
                        <a:spcBef>
                          <a:spcPts val="0"/>
                        </a:spcBef>
                        <a:buFont typeface="Arial" panose="020B0604020202020204" pitchFamily="34" charset="0"/>
                        <a:buChar char="•"/>
                      </a:pPr>
                      <a:r>
                        <a:rPr lang="en-US" sz="1400" b="0" dirty="0"/>
                        <a:t>Frames</a:t>
                      </a:r>
                    </a:p>
                    <a:p>
                      <a:pPr marL="228600" indent="-228600">
                        <a:spcBef>
                          <a:spcPts val="0"/>
                        </a:spcBef>
                        <a:buFont typeface="Arial" panose="020B0604020202020204" pitchFamily="34" charset="0"/>
                        <a:buChar char="•"/>
                      </a:pPr>
                      <a:r>
                        <a:rPr lang="en-US" sz="1400" b="0" dirty="0"/>
                        <a:t>Standard Plastic Lenses or Contacts</a:t>
                      </a:r>
                      <a:endParaRPr lang="en-US" sz="1400" b="1" dirty="0"/>
                    </a:p>
                  </a:txBody>
                  <a:tcPr/>
                </a:tc>
                <a:tc>
                  <a:txBody>
                    <a:bodyPr/>
                    <a:lstStyle/>
                    <a:p>
                      <a:pPr algn="l"/>
                      <a:endParaRPr lang="en-US" sz="1400" dirty="0"/>
                    </a:p>
                    <a:p>
                      <a:pPr algn="l"/>
                      <a:r>
                        <a:rPr lang="en-US" sz="1400" dirty="0"/>
                        <a:t>Once every 24 months</a:t>
                      </a:r>
                    </a:p>
                    <a:p>
                      <a:pPr algn="l"/>
                      <a:r>
                        <a:rPr lang="en-US" sz="1400" dirty="0"/>
                        <a:t>Once</a:t>
                      </a:r>
                      <a:r>
                        <a:rPr lang="en-US" sz="1400" baseline="0" dirty="0"/>
                        <a:t> every 12 months</a:t>
                      </a:r>
                      <a:endParaRPr lang="en-US" sz="1400" dirty="0"/>
                    </a:p>
                  </a:txBody>
                  <a:tcPr/>
                </a:tc>
                <a:extLst>
                  <a:ext uri="{0D108BD9-81ED-4DB2-BD59-A6C34878D82A}">
                    <a16:rowId xmlns:a16="http://schemas.microsoft.com/office/drawing/2014/main" val="1718770129"/>
                  </a:ext>
                </a:extLst>
              </a:tr>
            </a:tbl>
          </a:graphicData>
        </a:graphic>
      </p:graphicFrame>
    </p:spTree>
    <p:extLst>
      <p:ext uri="{BB962C8B-B14F-4D97-AF65-F5344CB8AC3E}">
        <p14:creationId xmlns:p14="http://schemas.microsoft.com/office/powerpoint/2010/main" val="38493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1E461-8FA5-42EF-A356-F9B73FDED83A}"/>
              </a:ext>
            </a:extLst>
          </p:cNvPr>
          <p:cNvSpPr>
            <a:spLocks noGrp="1"/>
          </p:cNvSpPr>
          <p:nvPr>
            <p:ph type="title"/>
          </p:nvPr>
        </p:nvSpPr>
        <p:spPr/>
        <p:txBody>
          <a:bodyPr>
            <a:normAutofit/>
          </a:bodyPr>
          <a:lstStyle/>
          <a:p>
            <a:r>
              <a:rPr lang="en-US" sz="3200" dirty="0">
                <a:solidFill>
                  <a:schemeClr val="tx1"/>
                </a:solidFill>
              </a:rPr>
              <a:t>2020 Monthly Vision Employee Premiums</a:t>
            </a:r>
          </a:p>
        </p:txBody>
      </p:sp>
      <p:pic>
        <p:nvPicPr>
          <p:cNvPr id="3" name="Picture 2">
            <a:extLst>
              <a:ext uri="{FF2B5EF4-FFF2-40B4-BE49-F238E27FC236}">
                <a16:creationId xmlns:a16="http://schemas.microsoft.com/office/drawing/2014/main" id="{1C10ABFC-5248-4BC4-8644-747A96DABC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graphicFrame>
        <p:nvGraphicFramePr>
          <p:cNvPr id="4" name="Table 3">
            <a:extLst>
              <a:ext uri="{FF2B5EF4-FFF2-40B4-BE49-F238E27FC236}">
                <a16:creationId xmlns:a16="http://schemas.microsoft.com/office/drawing/2014/main" id="{BA12653D-4284-495D-947F-1375DCB2611F}"/>
              </a:ext>
            </a:extLst>
          </p:cNvPr>
          <p:cNvGraphicFramePr>
            <a:graphicFrameLocks noGrp="1"/>
          </p:cNvGraphicFramePr>
          <p:nvPr>
            <p:extLst>
              <p:ext uri="{D42A27DB-BD31-4B8C-83A1-F6EECF244321}">
                <p14:modId xmlns:p14="http://schemas.microsoft.com/office/powerpoint/2010/main" val="2915678925"/>
              </p:ext>
            </p:extLst>
          </p:nvPr>
        </p:nvGraphicFramePr>
        <p:xfrm>
          <a:off x="3258147" y="2194832"/>
          <a:ext cx="2673426" cy="1373800"/>
        </p:xfrm>
        <a:graphic>
          <a:graphicData uri="http://schemas.openxmlformats.org/drawingml/2006/table">
            <a:tbl>
              <a:tblPr firstRow="1" bandRow="1">
                <a:tableStyleId>{5C22544A-7EE6-4342-B048-85BDC9FD1C3A}</a:tableStyleId>
              </a:tblPr>
              <a:tblGrid>
                <a:gridCol w="1398361">
                  <a:extLst>
                    <a:ext uri="{9D8B030D-6E8A-4147-A177-3AD203B41FA5}">
                      <a16:colId xmlns:a16="http://schemas.microsoft.com/office/drawing/2014/main" val="1812528720"/>
                    </a:ext>
                  </a:extLst>
                </a:gridCol>
                <a:gridCol w="1275065">
                  <a:extLst>
                    <a:ext uri="{9D8B030D-6E8A-4147-A177-3AD203B41FA5}">
                      <a16:colId xmlns:a16="http://schemas.microsoft.com/office/drawing/2014/main" val="2750752408"/>
                    </a:ext>
                  </a:extLst>
                </a:gridCol>
              </a:tblGrid>
              <a:tr h="342457">
                <a:tc>
                  <a:txBody>
                    <a:bodyPr/>
                    <a:lstStyle/>
                    <a:p>
                      <a:pPr algn="l" fontAlgn="b"/>
                      <a:endParaRPr lang="en-US" sz="1400" b="1" i="0" u="none" strike="noStrike" baseline="0" dirty="0">
                        <a:solidFill>
                          <a:schemeClr val="bg1"/>
                        </a:solidFill>
                        <a:latin typeface="Arial"/>
                      </a:endParaRPr>
                    </a:p>
                  </a:txBody>
                  <a:tcPr marL="9525" marR="9525" marT="9525" marB="0" anchor="ctr">
                    <a:solidFill>
                      <a:schemeClr val="tx1"/>
                    </a:solidFill>
                  </a:tcPr>
                </a:tc>
                <a:tc>
                  <a:txBody>
                    <a:bodyPr/>
                    <a:lstStyle/>
                    <a:p>
                      <a:pPr algn="ctr" fontAlgn="b"/>
                      <a:r>
                        <a:rPr lang="en-US" sz="1400" b="1" i="0" u="none" strike="noStrike" dirty="0">
                          <a:solidFill>
                            <a:schemeClr val="bg1"/>
                          </a:solidFill>
                          <a:latin typeface="Arial"/>
                        </a:rPr>
                        <a:t>EyeMed</a:t>
                      </a:r>
                    </a:p>
                  </a:txBody>
                  <a:tcPr marL="9525" marR="9525" marT="9525" marB="0" anchor="ctr">
                    <a:solidFill>
                      <a:schemeClr val="tx1"/>
                    </a:solidFill>
                  </a:tcPr>
                </a:tc>
                <a:extLst>
                  <a:ext uri="{0D108BD9-81ED-4DB2-BD59-A6C34878D82A}">
                    <a16:rowId xmlns:a16="http://schemas.microsoft.com/office/drawing/2014/main" val="764015462"/>
                  </a:ext>
                </a:extLst>
              </a:tr>
              <a:tr h="368219">
                <a:tc>
                  <a:txBody>
                    <a:bodyPr/>
                    <a:lstStyle/>
                    <a:p>
                      <a:pPr algn="l" fontAlgn="t"/>
                      <a:r>
                        <a:rPr lang="en-US" sz="1400" b="0" i="0" u="none" strike="noStrike" dirty="0">
                          <a:solidFill>
                            <a:srgbClr val="000000"/>
                          </a:solidFill>
                          <a:latin typeface="+mn-lt"/>
                        </a:rPr>
                        <a:t> Employee</a:t>
                      </a:r>
                    </a:p>
                  </a:txBody>
                  <a:tcPr marL="9525" marR="9525" marT="9525" marB="0" anchor="ctr">
                    <a:solidFill>
                      <a:schemeClr val="bg1">
                        <a:lumMod val="65000"/>
                      </a:schemeClr>
                    </a:solidFill>
                  </a:tcPr>
                </a:tc>
                <a:tc>
                  <a:txBody>
                    <a:bodyPr/>
                    <a:lstStyle/>
                    <a:p>
                      <a:pPr algn="ctr" fontAlgn="b"/>
                      <a:r>
                        <a:rPr lang="en-US" sz="1400" b="0" i="0" u="none" strike="noStrike" dirty="0">
                          <a:solidFill>
                            <a:schemeClr val="tx1"/>
                          </a:solidFill>
                          <a:latin typeface="+mn-lt"/>
                        </a:rPr>
                        <a:t>$4.71</a:t>
                      </a:r>
                    </a:p>
                  </a:txBody>
                  <a:tcPr marL="9525" marR="9525" marT="9525" marB="0" anchor="ctr">
                    <a:solidFill>
                      <a:schemeClr val="bg1">
                        <a:lumMod val="65000"/>
                      </a:schemeClr>
                    </a:solidFill>
                  </a:tcPr>
                </a:tc>
                <a:extLst>
                  <a:ext uri="{0D108BD9-81ED-4DB2-BD59-A6C34878D82A}">
                    <a16:rowId xmlns:a16="http://schemas.microsoft.com/office/drawing/2014/main" val="3993211449"/>
                  </a:ext>
                </a:extLst>
              </a:tr>
              <a:tr h="288540">
                <a:tc>
                  <a:txBody>
                    <a:bodyPr/>
                    <a:lstStyle/>
                    <a:p>
                      <a:pPr algn="l" fontAlgn="t"/>
                      <a:r>
                        <a:rPr lang="en-US" sz="1400" b="0" i="0" u="none" strike="noStrike" dirty="0">
                          <a:solidFill>
                            <a:srgbClr val="000000"/>
                          </a:solidFill>
                          <a:latin typeface="+mn-lt"/>
                        </a:rPr>
                        <a:t> Employee + 1</a:t>
                      </a:r>
                    </a:p>
                  </a:txBody>
                  <a:tcPr marL="9525" marR="9525" marT="9525" marB="0" anchor="ctr">
                    <a:solidFill>
                      <a:schemeClr val="bg1">
                        <a:lumMod val="85000"/>
                      </a:schemeClr>
                    </a:solidFill>
                  </a:tcPr>
                </a:tc>
                <a:tc>
                  <a:txBody>
                    <a:bodyPr/>
                    <a:lstStyle/>
                    <a:p>
                      <a:pPr algn="ctr" fontAlgn="b"/>
                      <a:r>
                        <a:rPr lang="en-US" sz="1400" b="0" i="0" u="none" strike="noStrike" dirty="0">
                          <a:solidFill>
                            <a:schemeClr val="tx1"/>
                          </a:solidFill>
                          <a:latin typeface="+mn-lt"/>
                        </a:rPr>
                        <a:t>$8.94</a:t>
                      </a:r>
                    </a:p>
                  </a:txBody>
                  <a:tcPr marL="9525" marR="9525" marT="9525" marB="0" anchor="ctr">
                    <a:solidFill>
                      <a:schemeClr val="bg1">
                        <a:lumMod val="85000"/>
                      </a:schemeClr>
                    </a:solidFill>
                  </a:tcPr>
                </a:tc>
                <a:extLst>
                  <a:ext uri="{0D108BD9-81ED-4DB2-BD59-A6C34878D82A}">
                    <a16:rowId xmlns:a16="http://schemas.microsoft.com/office/drawing/2014/main" val="668753143"/>
                  </a:ext>
                </a:extLst>
              </a:tr>
              <a:tr h="374584">
                <a:tc>
                  <a:txBody>
                    <a:bodyPr/>
                    <a:lstStyle/>
                    <a:p>
                      <a:pPr algn="l" fontAlgn="t"/>
                      <a:r>
                        <a:rPr lang="en-US" sz="1400" b="0" i="0" u="none" strike="noStrike" dirty="0">
                          <a:solidFill>
                            <a:srgbClr val="000000"/>
                          </a:solidFill>
                          <a:latin typeface="+mn-lt"/>
                        </a:rPr>
                        <a:t> Family</a:t>
                      </a:r>
                    </a:p>
                  </a:txBody>
                  <a:tcPr marL="9525" marR="9525" marT="9525" marB="0" anchor="ctr">
                    <a:solidFill>
                      <a:schemeClr val="bg1">
                        <a:lumMod val="65000"/>
                      </a:schemeClr>
                    </a:solidFill>
                  </a:tcPr>
                </a:tc>
                <a:tc>
                  <a:txBody>
                    <a:bodyPr/>
                    <a:lstStyle/>
                    <a:p>
                      <a:pPr algn="ctr" fontAlgn="b"/>
                      <a:r>
                        <a:rPr lang="en-US" sz="1400" b="0" i="0" u="none" strike="noStrike" dirty="0">
                          <a:solidFill>
                            <a:schemeClr val="tx1"/>
                          </a:solidFill>
                          <a:latin typeface="+mn-lt"/>
                        </a:rPr>
                        <a:t>$13.13</a:t>
                      </a:r>
                    </a:p>
                  </a:txBody>
                  <a:tcPr marL="9525" marR="9525" marT="9525" marB="0" anchor="ctr">
                    <a:solidFill>
                      <a:schemeClr val="bg1">
                        <a:lumMod val="65000"/>
                      </a:schemeClr>
                    </a:solidFill>
                  </a:tcPr>
                </a:tc>
                <a:extLst>
                  <a:ext uri="{0D108BD9-81ED-4DB2-BD59-A6C34878D82A}">
                    <a16:rowId xmlns:a16="http://schemas.microsoft.com/office/drawing/2014/main" val="1018235086"/>
                  </a:ext>
                </a:extLst>
              </a:tr>
            </a:tbl>
          </a:graphicData>
        </a:graphic>
      </p:graphicFrame>
    </p:spTree>
    <p:extLst>
      <p:ext uri="{BB962C8B-B14F-4D97-AF65-F5344CB8AC3E}">
        <p14:creationId xmlns:p14="http://schemas.microsoft.com/office/powerpoint/2010/main" val="985837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72514-ECC4-4FD0-8188-A3202C81A488}"/>
              </a:ext>
            </a:extLst>
          </p:cNvPr>
          <p:cNvSpPr>
            <a:spLocks noGrp="1"/>
          </p:cNvSpPr>
          <p:nvPr>
            <p:ph type="title"/>
          </p:nvPr>
        </p:nvSpPr>
        <p:spPr>
          <a:xfrm>
            <a:off x="833377" y="1940755"/>
            <a:ext cx="7660705" cy="1488245"/>
          </a:xfrm>
        </p:spPr>
        <p:txBody>
          <a:bodyPr>
            <a:normAutofit/>
          </a:bodyPr>
          <a:lstStyle/>
          <a:p>
            <a:pPr algn="ctr"/>
            <a:r>
              <a:rPr lang="en-US" sz="4000" b="1" i="1" dirty="0">
                <a:solidFill>
                  <a:schemeClr val="tx1"/>
                </a:solidFill>
              </a:rPr>
              <a:t>Supplemental Life Insurance</a:t>
            </a:r>
            <a:br>
              <a:rPr lang="en-US" sz="4000" b="1" i="1" dirty="0"/>
            </a:br>
            <a:endParaRPr lang="en-US" sz="4000" b="1" i="1" dirty="0"/>
          </a:p>
        </p:txBody>
      </p:sp>
      <p:pic>
        <p:nvPicPr>
          <p:cNvPr id="3" name="Picture 2">
            <a:extLst>
              <a:ext uri="{FF2B5EF4-FFF2-40B4-BE49-F238E27FC236}">
                <a16:creationId xmlns:a16="http://schemas.microsoft.com/office/drawing/2014/main" id="{C42594F0-4F2D-4900-B919-3D541D0F71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Tree>
    <p:extLst>
      <p:ext uri="{BB962C8B-B14F-4D97-AF65-F5344CB8AC3E}">
        <p14:creationId xmlns:p14="http://schemas.microsoft.com/office/powerpoint/2010/main" val="2676021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5E97F-290E-4819-ADC0-EFFE254BF084}"/>
              </a:ext>
            </a:extLst>
          </p:cNvPr>
          <p:cNvSpPr>
            <a:spLocks noGrp="1"/>
          </p:cNvSpPr>
          <p:nvPr>
            <p:ph type="title"/>
          </p:nvPr>
        </p:nvSpPr>
        <p:spPr/>
        <p:txBody>
          <a:bodyPr>
            <a:normAutofit/>
          </a:bodyPr>
          <a:lstStyle/>
          <a:p>
            <a:r>
              <a:rPr lang="en-US" sz="3200" dirty="0">
                <a:solidFill>
                  <a:schemeClr val="tx1"/>
                </a:solidFill>
              </a:rPr>
              <a:t>Unum </a:t>
            </a:r>
            <a:br>
              <a:rPr lang="en-US" sz="3200" dirty="0">
                <a:solidFill>
                  <a:schemeClr val="tx1"/>
                </a:solidFill>
              </a:rPr>
            </a:br>
            <a:r>
              <a:rPr lang="en-US" sz="3200" dirty="0">
                <a:solidFill>
                  <a:schemeClr val="tx1"/>
                </a:solidFill>
              </a:rPr>
              <a:t>Supplemental Life Insurance Plans</a:t>
            </a:r>
          </a:p>
        </p:txBody>
      </p:sp>
      <p:pic>
        <p:nvPicPr>
          <p:cNvPr id="3" name="Picture 2">
            <a:extLst>
              <a:ext uri="{FF2B5EF4-FFF2-40B4-BE49-F238E27FC236}">
                <a16:creationId xmlns:a16="http://schemas.microsoft.com/office/drawing/2014/main" id="{203671E2-B33F-4E65-AAB1-C81ED06B63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
        <p:nvSpPr>
          <p:cNvPr id="4" name="Rectangle 3">
            <a:extLst>
              <a:ext uri="{FF2B5EF4-FFF2-40B4-BE49-F238E27FC236}">
                <a16:creationId xmlns:a16="http://schemas.microsoft.com/office/drawing/2014/main" id="{676A7ADB-0865-4109-A653-0CD7E9413130}"/>
              </a:ext>
            </a:extLst>
          </p:cNvPr>
          <p:cNvSpPr/>
          <p:nvPr/>
        </p:nvSpPr>
        <p:spPr>
          <a:xfrm>
            <a:off x="822960" y="1803863"/>
            <a:ext cx="7844247" cy="2862322"/>
          </a:xfrm>
          <a:prstGeom prst="rect">
            <a:avLst/>
          </a:prstGeom>
        </p:spPr>
        <p:txBody>
          <a:bodyPr wrap="square">
            <a:spAutoFit/>
          </a:bodyPr>
          <a:lstStyle/>
          <a:p>
            <a:r>
              <a:rPr lang="en-US" sz="2000" dirty="0"/>
              <a:t>Unum administers our supplemental life insurance plans</a:t>
            </a:r>
          </a:p>
          <a:p>
            <a:pPr marL="342900" indent="-342900">
              <a:buFont typeface="Arial" panose="020B0604020202020204" pitchFamily="34" charset="0"/>
              <a:buChar char="•"/>
            </a:pPr>
            <a:endParaRPr lang="en-US" sz="1000" dirty="0"/>
          </a:p>
          <a:p>
            <a:pPr marL="742950" lvl="1" indent="-285750">
              <a:buFont typeface="Arial" panose="020B0604020202020204" pitchFamily="34" charset="0"/>
              <a:buChar char="•"/>
            </a:pPr>
            <a:r>
              <a:rPr lang="en-US" sz="2000" dirty="0"/>
              <a:t>Supplemental Employee Life:  can be purchased up to 5 times an annual salary not to exceed $750,000</a:t>
            </a:r>
          </a:p>
          <a:p>
            <a:pPr marL="742950" lvl="1" indent="-285750">
              <a:buFont typeface="Arial" panose="020B0604020202020204" pitchFamily="34" charset="0"/>
              <a:buChar char="•"/>
            </a:pPr>
            <a:endParaRPr lang="en-US" sz="1000" dirty="0"/>
          </a:p>
          <a:p>
            <a:pPr marL="742950" lvl="1" indent="-285750">
              <a:buFont typeface="Arial" panose="020B0604020202020204" pitchFamily="34" charset="0"/>
              <a:buChar char="•"/>
            </a:pPr>
            <a:r>
              <a:rPr lang="en-US" sz="2000" dirty="0"/>
              <a:t>Supplemental Spouse Life: can be purchased up to $100,000</a:t>
            </a:r>
          </a:p>
          <a:p>
            <a:pPr marL="742950" lvl="1" indent="-285750">
              <a:buFont typeface="Arial" panose="020B0604020202020204" pitchFamily="34" charset="0"/>
              <a:buChar char="•"/>
            </a:pPr>
            <a:endParaRPr lang="en-US" sz="1000" dirty="0"/>
          </a:p>
          <a:p>
            <a:pPr marL="742950" lvl="1" indent="-285750">
              <a:buFont typeface="Arial" panose="020B0604020202020204" pitchFamily="34" charset="0"/>
              <a:buChar char="•"/>
            </a:pPr>
            <a:r>
              <a:rPr lang="en-US" sz="2000" dirty="0"/>
              <a:t>Supplemental Child Life:  $5,000</a:t>
            </a:r>
          </a:p>
          <a:p>
            <a:pPr marL="742950" lvl="1" indent="-285750">
              <a:buFont typeface="Arial" panose="020B0604020202020204" pitchFamily="34" charset="0"/>
              <a:buChar char="•"/>
            </a:pPr>
            <a:endParaRPr lang="en-US" sz="1000" dirty="0">
              <a:solidFill>
                <a:srgbClr val="C00000"/>
              </a:solidFill>
            </a:endParaRPr>
          </a:p>
          <a:p>
            <a:pPr marL="742950" lvl="1" indent="-285750">
              <a:buFont typeface="Arial" panose="020B0604020202020204" pitchFamily="34" charset="0"/>
              <a:buChar char="•"/>
            </a:pPr>
            <a:r>
              <a:rPr lang="en-US" sz="2000" dirty="0"/>
              <a:t>Evidence of Insurability (EOI) application is required and must be approved by Unum</a:t>
            </a:r>
          </a:p>
        </p:txBody>
      </p:sp>
    </p:spTree>
    <p:extLst>
      <p:ext uri="{BB962C8B-B14F-4D97-AF65-F5344CB8AC3E}">
        <p14:creationId xmlns:p14="http://schemas.microsoft.com/office/powerpoint/2010/main" val="1280601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72514-ECC4-4FD0-8188-A3202C81A488}"/>
              </a:ext>
            </a:extLst>
          </p:cNvPr>
          <p:cNvSpPr>
            <a:spLocks noGrp="1"/>
          </p:cNvSpPr>
          <p:nvPr>
            <p:ph type="title"/>
          </p:nvPr>
        </p:nvSpPr>
        <p:spPr>
          <a:xfrm>
            <a:off x="741647" y="1764587"/>
            <a:ext cx="7660705" cy="2757080"/>
          </a:xfrm>
        </p:spPr>
        <p:txBody>
          <a:bodyPr>
            <a:normAutofit/>
          </a:bodyPr>
          <a:lstStyle/>
          <a:p>
            <a:pPr algn="ctr"/>
            <a:r>
              <a:rPr lang="en-US" sz="4000" b="1" i="1" dirty="0">
                <a:solidFill>
                  <a:schemeClr val="tx1"/>
                </a:solidFill>
              </a:rPr>
              <a:t>Wellness Program</a:t>
            </a:r>
            <a:br>
              <a:rPr lang="en-US" sz="4000" b="1" i="1" dirty="0">
                <a:solidFill>
                  <a:schemeClr val="tx1"/>
                </a:solidFill>
              </a:rPr>
            </a:br>
            <a:br>
              <a:rPr lang="en-US" sz="1500" b="1" i="1" dirty="0">
                <a:solidFill>
                  <a:schemeClr val="tx1"/>
                </a:solidFill>
              </a:rPr>
            </a:br>
            <a:r>
              <a:rPr lang="en-US" sz="4000" b="1" i="1" dirty="0">
                <a:solidFill>
                  <a:schemeClr val="tx1"/>
                </a:solidFill>
              </a:rPr>
              <a:t>&amp; </a:t>
            </a:r>
            <a:br>
              <a:rPr lang="en-US" sz="4000" b="1" i="1" dirty="0">
                <a:solidFill>
                  <a:schemeClr val="tx1"/>
                </a:solidFill>
              </a:rPr>
            </a:br>
            <a:br>
              <a:rPr lang="en-US" sz="1500" b="1" i="1" dirty="0">
                <a:solidFill>
                  <a:schemeClr val="tx1"/>
                </a:solidFill>
              </a:rPr>
            </a:br>
            <a:r>
              <a:rPr lang="en-US" sz="4000" b="1" i="1" dirty="0">
                <a:solidFill>
                  <a:schemeClr val="tx1"/>
                </a:solidFill>
              </a:rPr>
              <a:t>Employee Assistance Program</a:t>
            </a:r>
            <a:br>
              <a:rPr lang="en-US" sz="4000" b="1" i="1" dirty="0">
                <a:solidFill>
                  <a:schemeClr val="tx1"/>
                </a:solidFill>
              </a:rPr>
            </a:br>
            <a:r>
              <a:rPr lang="en-US" sz="3000" b="1" i="1" dirty="0">
                <a:solidFill>
                  <a:schemeClr val="tx1"/>
                </a:solidFill>
              </a:rPr>
              <a:t>(EAP)</a:t>
            </a:r>
          </a:p>
        </p:txBody>
      </p:sp>
      <p:pic>
        <p:nvPicPr>
          <p:cNvPr id="3" name="Picture 2">
            <a:extLst>
              <a:ext uri="{FF2B5EF4-FFF2-40B4-BE49-F238E27FC236}">
                <a16:creationId xmlns:a16="http://schemas.microsoft.com/office/drawing/2014/main" id="{C42594F0-4F2D-4900-B919-3D541D0F71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Tree>
    <p:extLst>
      <p:ext uri="{BB962C8B-B14F-4D97-AF65-F5344CB8AC3E}">
        <p14:creationId xmlns:p14="http://schemas.microsoft.com/office/powerpoint/2010/main" val="1465551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tx1"/>
                </a:solidFill>
              </a:rPr>
              <a:t>Wellness Incentive Points Program</a:t>
            </a:r>
          </a:p>
        </p:txBody>
      </p:sp>
      <p:pic>
        <p:nvPicPr>
          <p:cNvPr id="3" name="Picture 2">
            <a:extLst>
              <a:ext uri="{FF2B5EF4-FFF2-40B4-BE49-F238E27FC236}">
                <a16:creationId xmlns:a16="http://schemas.microsoft.com/office/drawing/2014/main" id="{C42594F0-4F2D-4900-B919-3D541D0F71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
        <p:nvSpPr>
          <p:cNvPr id="4" name="TextBox 3"/>
          <p:cNvSpPr txBox="1"/>
          <p:nvPr/>
        </p:nvSpPr>
        <p:spPr>
          <a:xfrm>
            <a:off x="914400" y="1837113"/>
            <a:ext cx="7452360" cy="4555093"/>
          </a:xfrm>
          <a:prstGeom prst="rect">
            <a:avLst/>
          </a:prstGeom>
          <a:noFill/>
        </p:spPr>
        <p:txBody>
          <a:bodyPr wrap="square" rtlCol="0">
            <a:spAutoFit/>
          </a:bodyPr>
          <a:lstStyle/>
          <a:p>
            <a:r>
              <a:rPr lang="en-US" dirty="0"/>
              <a:t>Wesleyan’s Wellness Incentive Points Program rewards individuals dedicated to improving their health and well-being.  You can earn points by actively participating in health improvement programs and activities that can then be redeemed for cash payments.  Benefit eligible faculty, staff, spouses and partners are eligible to participate and earn points (up to $150/each on a semi-annual basis).</a:t>
            </a:r>
          </a:p>
          <a:p>
            <a:endParaRPr lang="en-US" sz="1000" dirty="0"/>
          </a:p>
          <a:p>
            <a:r>
              <a:rPr lang="en-US" dirty="0"/>
              <a:t>Wellness points are entered through the</a:t>
            </a:r>
          </a:p>
          <a:p>
            <a:r>
              <a:rPr lang="en-US" dirty="0"/>
              <a:t>new Wellness Points Tool which is available </a:t>
            </a:r>
          </a:p>
          <a:p>
            <a:r>
              <a:rPr lang="en-US" dirty="0"/>
              <a:t>under “My Information” in your WesPortal </a:t>
            </a:r>
          </a:p>
          <a:p>
            <a:r>
              <a:rPr lang="en-US" dirty="0"/>
              <a:t>account. </a:t>
            </a:r>
          </a:p>
          <a:p>
            <a:endParaRPr lang="en-US" sz="1000" dirty="0"/>
          </a:p>
          <a:p>
            <a:r>
              <a:rPr lang="en-US" u="sng" dirty="0"/>
              <a:t>Note</a:t>
            </a:r>
            <a:r>
              <a:rPr lang="en-US" dirty="0"/>
              <a:t>:  To add or change a spouse or partner, please click the Spouse/Partner link at the top of the screen.</a:t>
            </a:r>
          </a:p>
          <a:p>
            <a:endParaRPr lang="en-US" dirty="0"/>
          </a:p>
          <a:p>
            <a:r>
              <a:rPr lang="en-US" dirty="0"/>
              <a:t>Cardinal Fit Program &amp; Lunch-N-Learns</a:t>
            </a:r>
          </a:p>
          <a:p>
            <a:r>
              <a:rPr lang="en-US" dirty="0"/>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3847" y="3694713"/>
            <a:ext cx="2140527" cy="704408"/>
          </a:xfrm>
          <a:prstGeom prst="rect">
            <a:avLst/>
          </a:prstGeom>
        </p:spPr>
      </p:pic>
    </p:spTree>
    <p:extLst>
      <p:ext uri="{BB962C8B-B14F-4D97-AF65-F5344CB8AC3E}">
        <p14:creationId xmlns:p14="http://schemas.microsoft.com/office/powerpoint/2010/main" val="1960696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86C1B-BFAE-4CC8-9306-29B986B4EE43}"/>
              </a:ext>
            </a:extLst>
          </p:cNvPr>
          <p:cNvSpPr>
            <a:spLocks noGrp="1"/>
          </p:cNvSpPr>
          <p:nvPr>
            <p:ph type="title"/>
          </p:nvPr>
        </p:nvSpPr>
        <p:spPr/>
        <p:txBody>
          <a:bodyPr>
            <a:normAutofit/>
          </a:bodyPr>
          <a:lstStyle/>
          <a:p>
            <a:r>
              <a:rPr lang="en-US" sz="3200" dirty="0">
                <a:solidFill>
                  <a:schemeClr val="tx1"/>
                </a:solidFill>
              </a:rPr>
              <a:t>Renewal Process</a:t>
            </a:r>
          </a:p>
        </p:txBody>
      </p:sp>
      <p:sp>
        <p:nvSpPr>
          <p:cNvPr id="4" name="Rectangle 3">
            <a:extLst>
              <a:ext uri="{FF2B5EF4-FFF2-40B4-BE49-F238E27FC236}">
                <a16:creationId xmlns:a16="http://schemas.microsoft.com/office/drawing/2014/main" id="{49C2ABD4-8FB1-4332-B34F-66BED7A353A0}"/>
              </a:ext>
            </a:extLst>
          </p:cNvPr>
          <p:cNvSpPr/>
          <p:nvPr/>
        </p:nvSpPr>
        <p:spPr>
          <a:xfrm>
            <a:off x="822960" y="1871219"/>
            <a:ext cx="3771900" cy="3539430"/>
          </a:xfrm>
          <a:prstGeom prst="rect">
            <a:avLst/>
          </a:prstGeom>
        </p:spPr>
        <p:txBody>
          <a:bodyPr wrap="square">
            <a:spAutoFit/>
          </a:bodyPr>
          <a:lstStyle/>
          <a:p>
            <a:r>
              <a:rPr lang="en-US" sz="1600" b="1" dirty="0"/>
              <a:t>February/March</a:t>
            </a:r>
          </a:p>
          <a:p>
            <a:pPr marL="285750" indent="-285750">
              <a:buFont typeface="Arial" panose="020B0604020202020204" pitchFamily="34" charset="0"/>
              <a:buChar char="•"/>
            </a:pPr>
            <a:r>
              <a:rPr lang="en-US" sz="1600" dirty="0"/>
              <a:t>Strategy discussions &amp; planning begin</a:t>
            </a:r>
          </a:p>
          <a:p>
            <a:endParaRPr lang="en-US" sz="1400" b="1" dirty="0"/>
          </a:p>
          <a:p>
            <a:r>
              <a:rPr lang="en-US" sz="1600" b="1" dirty="0"/>
              <a:t>March/April/May</a:t>
            </a:r>
          </a:p>
          <a:p>
            <a:pPr marL="285750" indent="-285750">
              <a:buFont typeface="Arial" panose="020B0604020202020204" pitchFamily="34" charset="0"/>
              <a:buChar char="•"/>
            </a:pPr>
            <a:r>
              <a:rPr lang="en-US" sz="1600" dirty="0"/>
              <a:t>Review benchmark data</a:t>
            </a:r>
          </a:p>
          <a:p>
            <a:pPr marL="285750" indent="-285750">
              <a:buFont typeface="Arial" panose="020B0604020202020204" pitchFamily="34" charset="0"/>
              <a:buChar char="•"/>
            </a:pPr>
            <a:r>
              <a:rPr lang="en-US" sz="1600" dirty="0"/>
              <a:t>Consider market trends for potential changes</a:t>
            </a:r>
          </a:p>
          <a:p>
            <a:endParaRPr lang="en-US" sz="1400" b="1" dirty="0"/>
          </a:p>
          <a:p>
            <a:r>
              <a:rPr lang="en-US" sz="1600" b="1" dirty="0"/>
              <a:t>June</a:t>
            </a:r>
          </a:p>
          <a:p>
            <a:pPr marL="285750" indent="-285750">
              <a:buFont typeface="Arial" panose="020B0604020202020204" pitchFamily="34" charset="0"/>
              <a:buChar char="•"/>
            </a:pPr>
            <a:r>
              <a:rPr lang="en-US" sz="1600" dirty="0"/>
              <a:t>Utilization review takes place</a:t>
            </a:r>
          </a:p>
          <a:p>
            <a:endParaRPr lang="en-US" sz="1400" b="1" dirty="0"/>
          </a:p>
          <a:p>
            <a:r>
              <a:rPr lang="en-US" sz="1600" b="1" dirty="0"/>
              <a:t>July</a:t>
            </a:r>
          </a:p>
          <a:p>
            <a:pPr marL="285750" indent="-285750">
              <a:buFont typeface="Arial" panose="020B0604020202020204" pitchFamily="34" charset="0"/>
              <a:buChar char="•"/>
            </a:pPr>
            <a:r>
              <a:rPr lang="en-US" sz="1600" dirty="0"/>
              <a:t>Preliminary budget discussions</a:t>
            </a:r>
          </a:p>
          <a:p>
            <a:pPr marL="285750" indent="-285750">
              <a:buFont typeface="Arial" panose="020B0604020202020204" pitchFamily="34" charset="0"/>
              <a:buChar char="•"/>
            </a:pPr>
            <a:r>
              <a:rPr lang="en-US" sz="1600" dirty="0"/>
              <a:t>Plan option modeling</a:t>
            </a:r>
          </a:p>
        </p:txBody>
      </p:sp>
      <p:sp>
        <p:nvSpPr>
          <p:cNvPr id="5" name="Rectangle 4">
            <a:extLst>
              <a:ext uri="{FF2B5EF4-FFF2-40B4-BE49-F238E27FC236}">
                <a16:creationId xmlns:a16="http://schemas.microsoft.com/office/drawing/2014/main" id="{54D91C19-D6EC-4F8A-88E9-47B97C30F75C}"/>
              </a:ext>
            </a:extLst>
          </p:cNvPr>
          <p:cNvSpPr/>
          <p:nvPr/>
        </p:nvSpPr>
        <p:spPr>
          <a:xfrm>
            <a:off x="4837456" y="1876316"/>
            <a:ext cx="3951981" cy="3447098"/>
          </a:xfrm>
          <a:prstGeom prst="rect">
            <a:avLst/>
          </a:prstGeom>
        </p:spPr>
        <p:txBody>
          <a:bodyPr wrap="square">
            <a:spAutoFit/>
          </a:bodyPr>
          <a:lstStyle/>
          <a:p>
            <a:r>
              <a:rPr lang="en-US" sz="1600" b="1" dirty="0"/>
              <a:t>August</a:t>
            </a:r>
          </a:p>
          <a:p>
            <a:pPr marL="285750" indent="-285750">
              <a:buFont typeface="Arial" panose="020B0604020202020204" pitchFamily="34" charset="0"/>
              <a:buChar char="•"/>
            </a:pPr>
            <a:r>
              <a:rPr lang="en-US" sz="1600" dirty="0"/>
              <a:t>Final budget discussions</a:t>
            </a:r>
          </a:p>
          <a:p>
            <a:pPr marL="285750" indent="-285750">
              <a:buFont typeface="Arial" panose="020B0604020202020204" pitchFamily="34" charset="0"/>
              <a:buChar char="•"/>
            </a:pPr>
            <a:r>
              <a:rPr lang="en-US" sz="1600" dirty="0"/>
              <a:t>Contribution modeling</a:t>
            </a:r>
          </a:p>
          <a:p>
            <a:endParaRPr lang="en-US" sz="1400" b="1" dirty="0"/>
          </a:p>
          <a:p>
            <a:r>
              <a:rPr lang="en-US" sz="1600" b="1" dirty="0"/>
              <a:t>September</a:t>
            </a:r>
          </a:p>
          <a:p>
            <a:pPr marL="285750" indent="-285750">
              <a:buFont typeface="Arial" panose="020B0604020202020204" pitchFamily="34" charset="0"/>
              <a:buChar char="•"/>
            </a:pPr>
            <a:r>
              <a:rPr lang="en-US" sz="1600" dirty="0"/>
              <a:t>Final plans confirmed &amp; communicated to carriers</a:t>
            </a:r>
          </a:p>
          <a:p>
            <a:endParaRPr lang="en-US" sz="1400" b="1" dirty="0"/>
          </a:p>
          <a:p>
            <a:r>
              <a:rPr lang="en-US" sz="1600" b="1" dirty="0"/>
              <a:t>September &amp; October</a:t>
            </a:r>
          </a:p>
          <a:p>
            <a:pPr marL="285750" indent="-285750">
              <a:buFont typeface="Arial" panose="020B0604020202020204" pitchFamily="34" charset="0"/>
              <a:buChar char="•"/>
            </a:pPr>
            <a:r>
              <a:rPr lang="en-US" sz="1600" dirty="0"/>
              <a:t>Communication materials are created</a:t>
            </a:r>
          </a:p>
          <a:p>
            <a:pPr marL="285750" indent="-285750">
              <a:buFont typeface="Arial" panose="020B0604020202020204" pitchFamily="34" charset="0"/>
              <a:buChar char="•"/>
            </a:pPr>
            <a:r>
              <a:rPr lang="en-US" sz="1600" dirty="0"/>
              <a:t>Open enrollment meetings scheduled</a:t>
            </a:r>
          </a:p>
          <a:p>
            <a:endParaRPr lang="en-US" sz="1400" b="1" dirty="0"/>
          </a:p>
          <a:p>
            <a:r>
              <a:rPr lang="en-US" sz="1600" b="1" dirty="0"/>
              <a:t>November</a:t>
            </a:r>
          </a:p>
          <a:p>
            <a:pPr marL="285750" indent="-285750">
              <a:buFont typeface="Arial" panose="020B0604020202020204" pitchFamily="34" charset="0"/>
              <a:buChar char="•"/>
            </a:pPr>
            <a:r>
              <a:rPr lang="en-US" sz="1600" dirty="0"/>
              <a:t>Open enrollment takes place </a:t>
            </a:r>
          </a:p>
        </p:txBody>
      </p:sp>
      <p:pic>
        <p:nvPicPr>
          <p:cNvPr id="7" name="Picture 6">
            <a:extLst>
              <a:ext uri="{FF2B5EF4-FFF2-40B4-BE49-F238E27FC236}">
                <a16:creationId xmlns:a16="http://schemas.microsoft.com/office/drawing/2014/main" id="{519CD1E9-D5BF-426E-AB31-2178F3D84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117" y="147649"/>
            <a:ext cx="1143467" cy="561720"/>
          </a:xfrm>
          <a:prstGeom prst="rect">
            <a:avLst/>
          </a:prstGeom>
        </p:spPr>
      </p:pic>
    </p:spTree>
    <p:extLst>
      <p:ext uri="{BB962C8B-B14F-4D97-AF65-F5344CB8AC3E}">
        <p14:creationId xmlns:p14="http://schemas.microsoft.com/office/powerpoint/2010/main" val="13910067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1"/>
                </a:solidFill>
              </a:rPr>
              <a:t>Unum’s Employee Assistance Program (EAP)</a:t>
            </a:r>
          </a:p>
        </p:txBody>
      </p:sp>
      <p:pic>
        <p:nvPicPr>
          <p:cNvPr id="3" name="Picture 2">
            <a:extLst>
              <a:ext uri="{FF2B5EF4-FFF2-40B4-BE49-F238E27FC236}">
                <a16:creationId xmlns:a16="http://schemas.microsoft.com/office/drawing/2014/main" id="{203671E2-B33F-4E65-AAB1-C81ED06B63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
        <p:nvSpPr>
          <p:cNvPr id="4" name="Rectangle 3"/>
          <p:cNvSpPr/>
          <p:nvPr/>
        </p:nvSpPr>
        <p:spPr>
          <a:xfrm>
            <a:off x="822960" y="1646442"/>
            <a:ext cx="8196349" cy="4401205"/>
          </a:xfrm>
          <a:prstGeom prst="rect">
            <a:avLst/>
          </a:prstGeom>
        </p:spPr>
        <p:txBody>
          <a:bodyPr wrap="square">
            <a:spAutoFit/>
          </a:bodyPr>
          <a:lstStyle/>
          <a:p>
            <a:endParaRPr lang="en-US" sz="1200" dirty="0">
              <a:solidFill>
                <a:srgbClr val="000000"/>
              </a:solidFill>
              <a:latin typeface="Calibri" panose="020F0502020204030204" pitchFamily="34" charset="0"/>
            </a:endParaRPr>
          </a:p>
          <a:p>
            <a:r>
              <a:rPr lang="en-US" sz="1400" dirty="0">
                <a:solidFill>
                  <a:srgbClr val="000000"/>
                </a:solidFill>
              </a:rPr>
              <a:t>Unum’s EAP through Health Advocate provides Work/Life programs and gives employees access to licensed professional counselors and services for help with personal, family or work issues.   Services such as:  </a:t>
            </a:r>
          </a:p>
          <a:p>
            <a:endParaRPr lang="en-US" sz="1000" dirty="0">
              <a:solidFill>
                <a:srgbClr val="000000"/>
              </a:solidFill>
            </a:endParaRPr>
          </a:p>
          <a:p>
            <a:pPr marL="914400" lvl="3" indent="-285750">
              <a:buFont typeface="Arial" panose="020B0604020202020204" pitchFamily="34" charset="0"/>
              <a:buChar char="•"/>
            </a:pPr>
            <a:r>
              <a:rPr lang="en-US" sz="1400" dirty="0">
                <a:solidFill>
                  <a:srgbClr val="000000"/>
                </a:solidFill>
              </a:rPr>
              <a:t>Stress, depression, anxiety</a:t>
            </a:r>
          </a:p>
          <a:p>
            <a:pPr marL="914400" lvl="3" indent="-285750">
              <a:buFont typeface="Arial" panose="020B0604020202020204" pitchFamily="34" charset="0"/>
              <a:buChar char="•"/>
            </a:pPr>
            <a:r>
              <a:rPr lang="en-US" sz="1400" dirty="0">
                <a:solidFill>
                  <a:srgbClr val="000000"/>
                </a:solidFill>
              </a:rPr>
              <a:t>Relationship issues</a:t>
            </a:r>
          </a:p>
          <a:p>
            <a:pPr marL="914400" lvl="3" indent="-285750">
              <a:buFont typeface="Arial" panose="020B0604020202020204" pitchFamily="34" charset="0"/>
              <a:buChar char="•"/>
            </a:pPr>
            <a:r>
              <a:rPr lang="en-US" sz="1400" dirty="0">
                <a:solidFill>
                  <a:srgbClr val="000000"/>
                </a:solidFill>
              </a:rPr>
              <a:t>Job stress, work conflicts</a:t>
            </a:r>
          </a:p>
          <a:p>
            <a:pPr marL="914400" lvl="3" indent="-285750">
              <a:buFont typeface="Arial" panose="020B0604020202020204" pitchFamily="34" charset="0"/>
              <a:buChar char="•"/>
            </a:pPr>
            <a:r>
              <a:rPr lang="en-US" sz="1400" dirty="0">
                <a:solidFill>
                  <a:srgbClr val="000000"/>
                </a:solidFill>
              </a:rPr>
              <a:t>Addiction, eating disorders, mental illness</a:t>
            </a:r>
          </a:p>
          <a:p>
            <a:pPr marL="914400" lvl="3" indent="-285750">
              <a:buFont typeface="Arial" panose="020B0604020202020204" pitchFamily="34" charset="0"/>
              <a:buChar char="•"/>
            </a:pPr>
            <a:r>
              <a:rPr lang="en-US" sz="1400" dirty="0">
                <a:solidFill>
                  <a:srgbClr val="000000"/>
                </a:solidFill>
              </a:rPr>
              <a:t>Child/Elder care services</a:t>
            </a:r>
          </a:p>
          <a:p>
            <a:pPr marL="914400" lvl="3" indent="-285750">
              <a:buFont typeface="Arial" panose="020B0604020202020204" pitchFamily="34" charset="0"/>
              <a:buChar char="•"/>
            </a:pPr>
            <a:r>
              <a:rPr lang="en-US" sz="1400" dirty="0">
                <a:solidFill>
                  <a:srgbClr val="000000"/>
                </a:solidFill>
              </a:rPr>
              <a:t>Eldercare services</a:t>
            </a:r>
          </a:p>
          <a:p>
            <a:pPr marL="914400" lvl="3" indent="-285750">
              <a:buFont typeface="Arial" panose="020B0604020202020204" pitchFamily="34" charset="0"/>
              <a:buChar char="•"/>
            </a:pPr>
            <a:r>
              <a:rPr lang="en-US" sz="1400" dirty="0">
                <a:solidFill>
                  <a:srgbClr val="000000"/>
                </a:solidFill>
              </a:rPr>
              <a:t>Financial/Legal </a:t>
            </a:r>
          </a:p>
          <a:p>
            <a:endParaRPr lang="en-US" sz="1000" dirty="0">
              <a:solidFill>
                <a:srgbClr val="000000"/>
              </a:solidFill>
            </a:endParaRPr>
          </a:p>
          <a:p>
            <a:r>
              <a:rPr lang="en-US" sz="1400" dirty="0">
                <a:solidFill>
                  <a:srgbClr val="000000"/>
                </a:solidFill>
              </a:rPr>
              <a:t>	</a:t>
            </a:r>
            <a:r>
              <a:rPr lang="en-US" sz="1400" b="1" dirty="0">
                <a:solidFill>
                  <a:srgbClr val="000000"/>
                </a:solidFill>
              </a:rPr>
              <a:t>Key Features</a:t>
            </a:r>
          </a:p>
          <a:p>
            <a:endParaRPr lang="en-US" sz="1000" b="1" dirty="0">
              <a:solidFill>
                <a:srgbClr val="000000"/>
              </a:solidFill>
            </a:endParaRPr>
          </a:p>
          <a:p>
            <a:pPr marL="457200" indent="-283464">
              <a:buFont typeface="Arial" panose="020B0604020202020204" pitchFamily="34" charset="0"/>
              <a:buChar char="•"/>
            </a:pPr>
            <a:r>
              <a:rPr lang="en-US" sz="1400" dirty="0">
                <a:solidFill>
                  <a:srgbClr val="000000"/>
                </a:solidFill>
              </a:rPr>
              <a:t>Medical Bill Saver – service that can help negotiate out-of-pocket medical and dental expenses over $400</a:t>
            </a:r>
          </a:p>
          <a:p>
            <a:pPr marL="457200" indent="-283464">
              <a:buFont typeface="Arial" panose="020B0604020202020204" pitchFamily="34" charset="0"/>
              <a:buChar char="•"/>
            </a:pPr>
            <a:r>
              <a:rPr lang="en-US" sz="1400" dirty="0">
                <a:solidFill>
                  <a:srgbClr val="000000"/>
                </a:solidFill>
              </a:rPr>
              <a:t>A host of additional services </a:t>
            </a:r>
            <a:r>
              <a:rPr lang="en-US" sz="1400" dirty="0"/>
              <a:t>24/7 access to master’s level staff clinicians for information, assessment, short-term problem resolution and referrals.</a:t>
            </a:r>
          </a:p>
          <a:p>
            <a:pPr marL="457200" indent="-283464">
              <a:buFont typeface="Arial" panose="020B0604020202020204" pitchFamily="34" charset="0"/>
              <a:buChar char="•"/>
            </a:pPr>
            <a:r>
              <a:rPr lang="en-US" sz="1400" dirty="0"/>
              <a:t>Up to 3 face-to-face counseling sessions. </a:t>
            </a:r>
          </a:p>
          <a:p>
            <a:pPr marL="457200" indent="-283464">
              <a:buFont typeface="Arial" panose="020B0604020202020204" pitchFamily="34" charset="0"/>
              <a:buChar char="•"/>
            </a:pPr>
            <a:r>
              <a:rPr lang="en-US" sz="1400" dirty="0"/>
              <a:t>In lieu of face to face sessions, Health Advocate offers HIPAA compliant video counseling sessions.</a:t>
            </a:r>
          </a:p>
          <a:p>
            <a:pPr marL="457200" indent="-283464">
              <a:buFont typeface="Arial" panose="020B0604020202020204" pitchFamily="34" charset="0"/>
              <a:buChar char="•"/>
            </a:pPr>
            <a:r>
              <a:rPr lang="en-US" sz="1400" dirty="0"/>
              <a:t>Health Advocate provides access to a national network of over 60,000 licensed EAP affiliates.</a:t>
            </a:r>
            <a:endParaRPr lang="en-US" sz="1400" dirty="0">
              <a:solidFill>
                <a:srgbClr val="0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8211" y="2636998"/>
            <a:ext cx="1811250" cy="1171265"/>
          </a:xfrm>
          <a:prstGeom prst="rect">
            <a:avLst/>
          </a:prstGeom>
        </p:spPr>
      </p:pic>
    </p:spTree>
    <p:extLst>
      <p:ext uri="{BB962C8B-B14F-4D97-AF65-F5344CB8AC3E}">
        <p14:creationId xmlns:p14="http://schemas.microsoft.com/office/powerpoint/2010/main" val="1178848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72514-ECC4-4FD0-8188-A3202C81A488}"/>
              </a:ext>
            </a:extLst>
          </p:cNvPr>
          <p:cNvSpPr>
            <a:spLocks noGrp="1"/>
          </p:cNvSpPr>
          <p:nvPr>
            <p:ph type="title"/>
          </p:nvPr>
        </p:nvSpPr>
        <p:spPr>
          <a:xfrm>
            <a:off x="492555" y="1849315"/>
            <a:ext cx="7660705" cy="906617"/>
          </a:xfrm>
        </p:spPr>
        <p:txBody>
          <a:bodyPr>
            <a:normAutofit/>
          </a:bodyPr>
          <a:lstStyle/>
          <a:p>
            <a:pPr algn="ctr"/>
            <a:r>
              <a:rPr lang="en-US" sz="4000" b="1" i="1" dirty="0">
                <a:solidFill>
                  <a:schemeClr val="tx1"/>
                </a:solidFill>
              </a:rPr>
              <a:t>Next Steps!</a:t>
            </a:r>
          </a:p>
        </p:txBody>
      </p:sp>
      <p:pic>
        <p:nvPicPr>
          <p:cNvPr id="3" name="Picture 2">
            <a:extLst>
              <a:ext uri="{FF2B5EF4-FFF2-40B4-BE49-F238E27FC236}">
                <a16:creationId xmlns:a16="http://schemas.microsoft.com/office/drawing/2014/main" id="{C42594F0-4F2D-4900-B919-3D541D0F71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Tree>
    <p:extLst>
      <p:ext uri="{BB962C8B-B14F-4D97-AF65-F5344CB8AC3E}">
        <p14:creationId xmlns:p14="http://schemas.microsoft.com/office/powerpoint/2010/main" val="3163157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73649-AB2A-49B7-810D-ECB55D667C41}"/>
              </a:ext>
            </a:extLst>
          </p:cNvPr>
          <p:cNvSpPr>
            <a:spLocks noGrp="1"/>
          </p:cNvSpPr>
          <p:nvPr>
            <p:ph type="title"/>
          </p:nvPr>
        </p:nvSpPr>
        <p:spPr/>
        <p:txBody>
          <a:bodyPr>
            <a:normAutofit/>
          </a:bodyPr>
          <a:lstStyle/>
          <a:p>
            <a:r>
              <a:rPr lang="en-US" sz="3200" dirty="0">
                <a:solidFill>
                  <a:schemeClr val="tx1"/>
                </a:solidFill>
              </a:rPr>
              <a:t>Open Enrollment for Coverage Effective January 1, 2020</a:t>
            </a:r>
          </a:p>
        </p:txBody>
      </p:sp>
      <p:pic>
        <p:nvPicPr>
          <p:cNvPr id="3" name="Picture 2">
            <a:extLst>
              <a:ext uri="{FF2B5EF4-FFF2-40B4-BE49-F238E27FC236}">
                <a16:creationId xmlns:a16="http://schemas.microsoft.com/office/drawing/2014/main" id="{290AA15C-9723-4B4B-9B9C-956410F417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
        <p:nvSpPr>
          <p:cNvPr id="4" name="Rectangle 3">
            <a:extLst>
              <a:ext uri="{FF2B5EF4-FFF2-40B4-BE49-F238E27FC236}">
                <a16:creationId xmlns:a16="http://schemas.microsoft.com/office/drawing/2014/main" id="{8059830B-BE48-4979-AF3B-6D2DD9AD98A1}"/>
              </a:ext>
            </a:extLst>
          </p:cNvPr>
          <p:cNvSpPr/>
          <p:nvPr/>
        </p:nvSpPr>
        <p:spPr>
          <a:xfrm>
            <a:off x="822960" y="1828803"/>
            <a:ext cx="7837714" cy="3939540"/>
          </a:xfrm>
          <a:prstGeom prst="rect">
            <a:avLst/>
          </a:prstGeom>
        </p:spPr>
        <p:txBody>
          <a:bodyPr wrap="square">
            <a:spAutoFit/>
          </a:bodyPr>
          <a:lstStyle/>
          <a:p>
            <a:r>
              <a:rPr lang="en-US" sz="1400" b="1" dirty="0"/>
              <a:t>Be Informed…</a:t>
            </a:r>
          </a:p>
          <a:p>
            <a:endParaRPr lang="en-US" sz="1000" b="1" dirty="0"/>
          </a:p>
          <a:p>
            <a:r>
              <a:rPr lang="en-US" sz="1400" dirty="0"/>
              <a:t>	View your benefit options through your WesPortal account under Open Enroll 2020, </a:t>
            </a:r>
          </a:p>
          <a:p>
            <a:r>
              <a:rPr lang="en-US" sz="1400" dirty="0"/>
              <a:t>	“My Information.”  When you enter the 2020 Open Enroll panel, view and accept the Confirmation 	page.  You will then be directed to a page titled “</a:t>
            </a:r>
            <a:r>
              <a:rPr lang="en-US" sz="1400" i="1" dirty="0"/>
              <a:t>Benefit Elections as of 1/1/2020</a:t>
            </a:r>
            <a:r>
              <a:rPr lang="en-US" sz="1400" dirty="0"/>
              <a:t>.”  </a:t>
            </a:r>
          </a:p>
          <a:p>
            <a:r>
              <a:rPr lang="en-US" sz="1400" dirty="0"/>
              <a:t>	From this page, you will be able to click each of the benefit areas to enroll or change your 	enrollment. </a:t>
            </a:r>
          </a:p>
          <a:p>
            <a:endParaRPr lang="en-US" sz="1000" u="sng" dirty="0"/>
          </a:p>
          <a:p>
            <a:r>
              <a:rPr lang="en-US" sz="1400" dirty="0"/>
              <a:t>	If you do not elect to make benefit changes, your 2019 elections will roll over to 2020.  However,</a:t>
            </a:r>
          </a:p>
          <a:p>
            <a:r>
              <a:rPr lang="en-US" sz="1400" dirty="0"/>
              <a:t>	you must re-enroll in the MERA, Dependent Care and HSA plans.</a:t>
            </a:r>
          </a:p>
          <a:p>
            <a:endParaRPr lang="en-US" sz="1000" dirty="0"/>
          </a:p>
          <a:p>
            <a:r>
              <a:rPr lang="en-US" sz="1400" b="1" dirty="0"/>
              <a:t>Take Action…</a:t>
            </a:r>
          </a:p>
          <a:p>
            <a:endParaRPr lang="en-US" sz="1000" dirty="0"/>
          </a:p>
          <a:p>
            <a:r>
              <a:rPr lang="en-US" sz="1400" dirty="0"/>
              <a:t>	The Open Enrollment period will begin on November 1, 2019 and end on November 15, 2019, at 	midnight.</a:t>
            </a:r>
          </a:p>
          <a:p>
            <a:endParaRPr lang="en-US" sz="1000" b="1" dirty="0"/>
          </a:p>
          <a:p>
            <a:r>
              <a:rPr lang="en-US" sz="1400" b="1" u="sng" dirty="0">
                <a:solidFill>
                  <a:srgbClr val="DD1E2E"/>
                </a:solidFill>
              </a:rPr>
              <a:t>Note</a:t>
            </a:r>
            <a:r>
              <a:rPr lang="en-US" sz="1400" b="1" dirty="0">
                <a:solidFill>
                  <a:srgbClr val="DD1E2E"/>
                </a:solidFill>
              </a:rPr>
              <a:t>:</a:t>
            </a:r>
            <a:r>
              <a:rPr lang="en-US" sz="1400" dirty="0">
                <a:solidFill>
                  <a:srgbClr val="DD1E2E"/>
                </a:solidFill>
              </a:rPr>
              <a:t>  </a:t>
            </a:r>
            <a:r>
              <a:rPr lang="en-US" sz="1400" dirty="0"/>
              <a:t>You must click the “SAVE” button on each  page you are making a change or an election in order for them to be saved and displayed on the summary page.</a:t>
            </a:r>
          </a:p>
          <a:p>
            <a:r>
              <a:rPr lang="en-US" sz="1400" b="1" dirty="0"/>
              <a:t> </a:t>
            </a:r>
            <a:endParaRPr lang="en-US" sz="1400" dirty="0">
              <a:solidFill>
                <a:srgbClr val="FF0000"/>
              </a:solidFill>
            </a:endParaRPr>
          </a:p>
        </p:txBody>
      </p:sp>
    </p:spTree>
    <p:extLst>
      <p:ext uri="{BB962C8B-B14F-4D97-AF65-F5344CB8AC3E}">
        <p14:creationId xmlns:p14="http://schemas.microsoft.com/office/powerpoint/2010/main" val="42808411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06475-D719-4304-9021-98D67C5C6487}"/>
              </a:ext>
            </a:extLst>
          </p:cNvPr>
          <p:cNvSpPr>
            <a:spLocks noGrp="1"/>
          </p:cNvSpPr>
          <p:nvPr>
            <p:ph type="title"/>
          </p:nvPr>
        </p:nvSpPr>
        <p:spPr/>
        <p:txBody>
          <a:bodyPr>
            <a:normAutofit/>
          </a:bodyPr>
          <a:lstStyle/>
          <a:p>
            <a:r>
              <a:rPr lang="en-US" sz="3200" dirty="0">
                <a:solidFill>
                  <a:schemeClr val="tx1"/>
                </a:solidFill>
              </a:rPr>
              <a:t>Questions?</a:t>
            </a:r>
          </a:p>
        </p:txBody>
      </p:sp>
      <p:pic>
        <p:nvPicPr>
          <p:cNvPr id="3" name="Picture 2">
            <a:extLst>
              <a:ext uri="{FF2B5EF4-FFF2-40B4-BE49-F238E27FC236}">
                <a16:creationId xmlns:a16="http://schemas.microsoft.com/office/drawing/2014/main" id="{F711BF02-6F4F-4E09-B73F-F56E9A8402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
        <p:nvSpPr>
          <p:cNvPr id="4" name="Rectangle 3">
            <a:extLst>
              <a:ext uri="{FF2B5EF4-FFF2-40B4-BE49-F238E27FC236}">
                <a16:creationId xmlns:a16="http://schemas.microsoft.com/office/drawing/2014/main" id="{1C5D083B-BADB-42F6-B6F8-4C50FFFC4C2A}"/>
              </a:ext>
            </a:extLst>
          </p:cNvPr>
          <p:cNvSpPr/>
          <p:nvPr/>
        </p:nvSpPr>
        <p:spPr>
          <a:xfrm>
            <a:off x="892429" y="1737361"/>
            <a:ext cx="10424320" cy="2964017"/>
          </a:xfrm>
          <a:prstGeom prst="rect">
            <a:avLst/>
          </a:prstGeom>
        </p:spPr>
        <p:txBody>
          <a:bodyPr wrap="square">
            <a:spAutoFit/>
          </a:bodyPr>
          <a:lstStyle/>
          <a:p>
            <a:pPr>
              <a:spcAft>
                <a:spcPct val="20000"/>
              </a:spcAft>
              <a:buClr>
                <a:schemeClr val="tx1"/>
              </a:buClr>
            </a:pPr>
            <a:r>
              <a:rPr lang="en-US" altLang="en-US" sz="2200" dirty="0"/>
              <a:t>Questions on your 2020 benefits or the enrollment process?</a:t>
            </a:r>
            <a:endParaRPr lang="en-US" altLang="en-US" sz="2000" dirty="0"/>
          </a:p>
          <a:p>
            <a:pPr lvl="2">
              <a:buClr>
                <a:schemeClr val="tx1"/>
              </a:buClr>
            </a:pPr>
            <a:endParaRPr lang="en-US" altLang="en-US" sz="1000" dirty="0"/>
          </a:p>
          <a:p>
            <a:pPr lvl="1">
              <a:buClr>
                <a:schemeClr val="tx1"/>
              </a:buClr>
              <a:buFont typeface="Wingdings" pitchFamily="2" charset="2"/>
              <a:buChar char="ü"/>
            </a:pPr>
            <a:r>
              <a:rPr lang="en-US" altLang="en-US" dirty="0"/>
              <a:t>View the Open Enrollment materials at </a:t>
            </a:r>
            <a:r>
              <a:rPr lang="en-US" altLang="en-US" dirty="0">
                <a:hlinkClick r:id="rId3"/>
              </a:rPr>
              <a:t>www.wesleyan.edu/hr/openenrollment</a:t>
            </a:r>
            <a:r>
              <a:rPr lang="en-US" altLang="en-US" dirty="0"/>
              <a:t> </a:t>
            </a:r>
          </a:p>
          <a:p>
            <a:pPr lvl="1">
              <a:lnSpc>
                <a:spcPct val="150000"/>
              </a:lnSpc>
              <a:buClr>
                <a:schemeClr val="tx1"/>
              </a:buClr>
              <a:buFont typeface="Wingdings" pitchFamily="2" charset="2"/>
              <a:buChar char="ü"/>
            </a:pPr>
            <a:r>
              <a:rPr lang="en-US" altLang="en-US" dirty="0"/>
              <a:t>Send an email to </a:t>
            </a:r>
            <a:r>
              <a:rPr lang="en-US" altLang="en-US" dirty="0">
                <a:hlinkClick r:id="rId4"/>
              </a:rPr>
              <a:t>benefits@wesleyan.edu</a:t>
            </a:r>
            <a:endParaRPr lang="en-US" altLang="en-US" dirty="0"/>
          </a:p>
          <a:p>
            <a:pPr lvl="1">
              <a:buClr>
                <a:schemeClr val="tx1"/>
              </a:buClr>
              <a:buFont typeface="Wingdings" pitchFamily="2" charset="2"/>
              <a:buChar char="ü"/>
            </a:pPr>
            <a:r>
              <a:rPr lang="en-US" altLang="en-US" dirty="0"/>
              <a:t>Drop-In Benefits Session</a:t>
            </a:r>
          </a:p>
          <a:p>
            <a:pPr lvl="2">
              <a:buClr>
                <a:schemeClr val="tx1"/>
              </a:buClr>
              <a:buFont typeface="Wingdings" pitchFamily="2" charset="2"/>
              <a:buChar char="ü"/>
            </a:pPr>
            <a:r>
              <a:rPr lang="en-US" altLang="en-US" dirty="0"/>
              <a:t>November 14</a:t>
            </a:r>
            <a:r>
              <a:rPr lang="en-US" altLang="en-US" baseline="30000" dirty="0"/>
              <a:t>th</a:t>
            </a:r>
            <a:r>
              <a:rPr lang="en-US" altLang="en-US" dirty="0"/>
              <a:t> – NC 4</a:t>
            </a:r>
            <a:r>
              <a:rPr lang="en-US" altLang="en-US" baseline="30000" dirty="0"/>
              <a:t>th</a:t>
            </a:r>
            <a:r>
              <a:rPr lang="en-US" altLang="en-US" dirty="0"/>
              <a:t> Room 422, 3:00 pm – 5:00 pm</a:t>
            </a:r>
          </a:p>
          <a:p>
            <a:pPr lvl="2">
              <a:buClr>
                <a:schemeClr val="tx1"/>
              </a:buClr>
              <a:buFont typeface="Wingdings" pitchFamily="2" charset="2"/>
              <a:buChar char="ü"/>
            </a:pPr>
            <a:r>
              <a:rPr lang="en-US" altLang="en-US" dirty="0"/>
              <a:t>November 15</a:t>
            </a:r>
            <a:r>
              <a:rPr lang="en-US" altLang="en-US" baseline="30000" dirty="0"/>
              <a:t>th</a:t>
            </a:r>
            <a:r>
              <a:rPr lang="en-US" altLang="en-US" dirty="0"/>
              <a:t> – NC 4</a:t>
            </a:r>
            <a:r>
              <a:rPr lang="en-US" altLang="en-US" baseline="30000" dirty="0"/>
              <a:t>th</a:t>
            </a:r>
            <a:r>
              <a:rPr lang="en-US" altLang="en-US" dirty="0"/>
              <a:t> Room 422, 11:30 pm – 1:30 pm</a:t>
            </a:r>
          </a:p>
          <a:p>
            <a:pPr lvl="1">
              <a:lnSpc>
                <a:spcPct val="150000"/>
              </a:lnSpc>
              <a:buClr>
                <a:schemeClr val="tx1"/>
              </a:buClr>
              <a:buFont typeface="Wingdings" pitchFamily="2" charset="2"/>
              <a:buChar char="ü"/>
            </a:pPr>
            <a:r>
              <a:rPr lang="en-US" altLang="en-US" dirty="0"/>
              <a:t> Speak with a plan representative today</a:t>
            </a:r>
          </a:p>
          <a:p>
            <a:pPr lvl="1">
              <a:lnSpc>
                <a:spcPct val="150000"/>
              </a:lnSpc>
              <a:buClr>
                <a:schemeClr val="tx1"/>
              </a:buClr>
            </a:pPr>
            <a:endParaRPr lang="en-US" altLang="en-US" dirty="0"/>
          </a:p>
        </p:txBody>
      </p:sp>
      <p:pic>
        <p:nvPicPr>
          <p:cNvPr id="5" name="Picture 4" descr="j0433861">
            <a:extLst>
              <a:ext uri="{FF2B5EF4-FFF2-40B4-BE49-F238E27FC236}">
                <a16:creationId xmlns:a16="http://schemas.microsoft.com/office/drawing/2014/main" id="{2B196FBB-9971-4A3C-9C1D-207D7CD36F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4247" y="4866630"/>
            <a:ext cx="1141643" cy="1084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1914" y="4991753"/>
            <a:ext cx="1084561" cy="1084561"/>
          </a:xfrm>
          <a:prstGeom prst="rect">
            <a:avLst/>
          </a:prstGeom>
        </p:spPr>
      </p:pic>
    </p:spTree>
    <p:extLst>
      <p:ext uri="{BB962C8B-B14F-4D97-AF65-F5344CB8AC3E}">
        <p14:creationId xmlns:p14="http://schemas.microsoft.com/office/powerpoint/2010/main" val="2003579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6466BD-9364-4362-93DC-CD1EF4329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31213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763D4-07F0-4DEF-B99D-EDD76FBCC4A1}"/>
              </a:ext>
            </a:extLst>
          </p:cNvPr>
          <p:cNvSpPr>
            <a:spLocks noGrp="1"/>
          </p:cNvSpPr>
          <p:nvPr>
            <p:ph type="title"/>
          </p:nvPr>
        </p:nvSpPr>
        <p:spPr/>
        <p:txBody>
          <a:bodyPr>
            <a:normAutofit/>
          </a:bodyPr>
          <a:lstStyle/>
          <a:p>
            <a:r>
              <a:rPr lang="en-US" sz="3200" dirty="0">
                <a:solidFill>
                  <a:schemeClr val="tx1"/>
                </a:solidFill>
              </a:rPr>
              <a:t>Healthcare Cost &amp; Trend</a:t>
            </a:r>
          </a:p>
        </p:txBody>
      </p:sp>
      <p:sp>
        <p:nvSpPr>
          <p:cNvPr id="3" name="Content Placeholder 2">
            <a:extLst>
              <a:ext uri="{FF2B5EF4-FFF2-40B4-BE49-F238E27FC236}">
                <a16:creationId xmlns:a16="http://schemas.microsoft.com/office/drawing/2014/main" id="{BFA51405-D2E2-4C4F-A48D-54614A0D38C4}"/>
              </a:ext>
            </a:extLst>
          </p:cNvPr>
          <p:cNvSpPr>
            <a:spLocks noGrp="1"/>
          </p:cNvSpPr>
          <p:nvPr>
            <p:ph idx="1"/>
          </p:nvPr>
        </p:nvSpPr>
        <p:spPr/>
        <p:txBody>
          <a:bodyPr/>
          <a:lstStyle/>
          <a:p>
            <a:pPr>
              <a:lnSpc>
                <a:spcPct val="100000"/>
              </a:lnSpc>
              <a:spcBef>
                <a:spcPts val="0"/>
              </a:spcBef>
              <a:spcAft>
                <a:spcPts val="0"/>
              </a:spcAft>
            </a:pPr>
            <a:r>
              <a:rPr lang="en-US" dirty="0">
                <a:solidFill>
                  <a:schemeClr val="tx1"/>
                </a:solidFill>
              </a:rPr>
              <a:t>General factors that affect trend:</a:t>
            </a:r>
          </a:p>
          <a:p>
            <a:pPr>
              <a:lnSpc>
                <a:spcPct val="100000"/>
              </a:lnSpc>
              <a:spcBef>
                <a:spcPts val="0"/>
              </a:spcBef>
              <a:spcAft>
                <a:spcPts val="0"/>
              </a:spcAft>
            </a:pPr>
            <a:endParaRPr lang="en-US" sz="600" dirty="0">
              <a:solidFill>
                <a:schemeClr val="tx1"/>
              </a:solidFill>
            </a:endParaRPr>
          </a:p>
          <a:p>
            <a:pPr lvl="1">
              <a:lnSpc>
                <a:spcPct val="100000"/>
              </a:lnSpc>
              <a:spcBef>
                <a:spcPts val="0"/>
              </a:spcBef>
              <a:spcAft>
                <a:spcPts val="0"/>
              </a:spcAft>
              <a:buFont typeface="Arial" panose="020B0604020202020204" pitchFamily="34" charset="0"/>
              <a:buChar char="•"/>
            </a:pPr>
            <a:r>
              <a:rPr lang="en-US" dirty="0">
                <a:solidFill>
                  <a:schemeClr val="tx1"/>
                </a:solidFill>
              </a:rPr>
              <a:t>Inflation: rate at which cost for medical goods and services increase</a:t>
            </a:r>
          </a:p>
          <a:p>
            <a:pPr lvl="1">
              <a:lnSpc>
                <a:spcPct val="100000"/>
              </a:lnSpc>
              <a:spcBef>
                <a:spcPts val="0"/>
              </a:spcBef>
              <a:spcAft>
                <a:spcPts val="0"/>
              </a:spcAft>
              <a:buFont typeface="Arial" panose="020B0604020202020204" pitchFamily="34" charset="0"/>
              <a:buChar char="•"/>
            </a:pPr>
            <a:r>
              <a:rPr lang="en-US" dirty="0">
                <a:solidFill>
                  <a:schemeClr val="tx1"/>
                </a:solidFill>
              </a:rPr>
              <a:t>Utilization: as utilization increases, so does medical trend</a:t>
            </a:r>
          </a:p>
          <a:p>
            <a:pPr lvl="1">
              <a:lnSpc>
                <a:spcPct val="100000"/>
              </a:lnSpc>
              <a:spcBef>
                <a:spcPts val="0"/>
              </a:spcBef>
              <a:spcAft>
                <a:spcPts val="0"/>
              </a:spcAft>
              <a:buFont typeface="Arial" panose="020B0604020202020204" pitchFamily="34" charset="0"/>
              <a:buChar char="•"/>
            </a:pPr>
            <a:r>
              <a:rPr lang="en-US" dirty="0">
                <a:solidFill>
                  <a:schemeClr val="tx1"/>
                </a:solidFill>
              </a:rPr>
              <a:t>New technology: costs tend to increase with advancement in technology</a:t>
            </a:r>
          </a:p>
          <a:p>
            <a:pPr marL="201168" lvl="1" indent="0">
              <a:lnSpc>
                <a:spcPct val="100000"/>
              </a:lnSpc>
              <a:spcBef>
                <a:spcPts val="0"/>
              </a:spcBef>
              <a:spcAft>
                <a:spcPts val="0"/>
              </a:spcAft>
              <a:buNone/>
            </a:pPr>
            <a:endParaRPr lang="en-US" dirty="0">
              <a:solidFill>
                <a:schemeClr val="tx1"/>
              </a:solidFill>
            </a:endParaRPr>
          </a:p>
          <a:p>
            <a:pPr>
              <a:lnSpc>
                <a:spcPct val="100000"/>
              </a:lnSpc>
              <a:spcBef>
                <a:spcPts val="0"/>
              </a:spcBef>
              <a:spcAft>
                <a:spcPts val="0"/>
              </a:spcAft>
            </a:pPr>
            <a:r>
              <a:rPr lang="en-US" dirty="0">
                <a:solidFill>
                  <a:schemeClr val="tx1"/>
                </a:solidFill>
              </a:rPr>
              <a:t>Recommended trend rate for medical &amp; pharmacy is 5 - 7%</a:t>
            </a:r>
          </a:p>
          <a:p>
            <a:endParaRPr lang="en-US" dirty="0"/>
          </a:p>
        </p:txBody>
      </p:sp>
      <p:pic>
        <p:nvPicPr>
          <p:cNvPr id="5" name="Picture 4">
            <a:extLst>
              <a:ext uri="{FF2B5EF4-FFF2-40B4-BE49-F238E27FC236}">
                <a16:creationId xmlns:a16="http://schemas.microsoft.com/office/drawing/2014/main" id="{DEBD8EF5-3284-4F75-9046-968029C69D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117" y="147649"/>
            <a:ext cx="1143467" cy="561720"/>
          </a:xfrm>
          <a:prstGeom prst="rect">
            <a:avLst/>
          </a:prstGeom>
        </p:spPr>
      </p:pic>
    </p:spTree>
    <p:extLst>
      <p:ext uri="{BB962C8B-B14F-4D97-AF65-F5344CB8AC3E}">
        <p14:creationId xmlns:p14="http://schemas.microsoft.com/office/powerpoint/2010/main" val="4162536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345C6-CB8C-43F0-933B-5289CE094958}"/>
              </a:ext>
            </a:extLst>
          </p:cNvPr>
          <p:cNvSpPr>
            <a:spLocks noGrp="1"/>
          </p:cNvSpPr>
          <p:nvPr>
            <p:ph type="title"/>
          </p:nvPr>
        </p:nvSpPr>
        <p:spPr/>
        <p:txBody>
          <a:bodyPr>
            <a:normAutofit/>
          </a:bodyPr>
          <a:lstStyle/>
          <a:p>
            <a:r>
              <a:rPr lang="en-US" sz="3200" dirty="0">
                <a:solidFill>
                  <a:schemeClr val="tx1"/>
                </a:solidFill>
              </a:rPr>
              <a:t>Market Trends</a:t>
            </a:r>
          </a:p>
        </p:txBody>
      </p:sp>
      <p:sp>
        <p:nvSpPr>
          <p:cNvPr id="3" name="Content Placeholder 2">
            <a:extLst>
              <a:ext uri="{FF2B5EF4-FFF2-40B4-BE49-F238E27FC236}">
                <a16:creationId xmlns:a16="http://schemas.microsoft.com/office/drawing/2014/main" id="{63D1A75E-881E-4569-806E-FCA33F1BDD02}"/>
              </a:ext>
            </a:extLst>
          </p:cNvPr>
          <p:cNvSpPr>
            <a:spLocks noGrp="1"/>
          </p:cNvSpPr>
          <p:nvPr>
            <p:ph idx="1"/>
          </p:nvPr>
        </p:nvSpPr>
        <p:spPr/>
        <p:txBody>
          <a:bodyPr/>
          <a:lstStyle/>
          <a:p>
            <a:pPr>
              <a:buFont typeface="Arial" panose="020B0604020202020204" pitchFamily="34" charset="0"/>
              <a:buChar char="•"/>
            </a:pPr>
            <a:r>
              <a:rPr lang="en-US" dirty="0">
                <a:solidFill>
                  <a:schemeClr val="tx1"/>
                </a:solidFill>
              </a:rPr>
              <a:t>Utilization management features</a:t>
            </a:r>
          </a:p>
          <a:p>
            <a:pPr>
              <a:buFont typeface="Arial" panose="020B0604020202020204" pitchFamily="34" charset="0"/>
              <a:buChar char="•"/>
            </a:pPr>
            <a:r>
              <a:rPr lang="en-US" dirty="0">
                <a:solidFill>
                  <a:schemeClr val="tx1"/>
                </a:solidFill>
              </a:rPr>
              <a:t>Pharmacy management</a:t>
            </a:r>
          </a:p>
          <a:p>
            <a:pPr lvl="1">
              <a:buFont typeface="Arial" panose="020B0604020202020204" pitchFamily="34" charset="0"/>
              <a:buChar char="•"/>
            </a:pPr>
            <a:r>
              <a:rPr lang="en-US" dirty="0">
                <a:solidFill>
                  <a:schemeClr val="tx1"/>
                </a:solidFill>
              </a:rPr>
              <a:t>Pharmacy drug lists, step therapy, prior authorizations</a:t>
            </a:r>
          </a:p>
          <a:p>
            <a:pPr>
              <a:buFont typeface="Arial" panose="020B0604020202020204" pitchFamily="34" charset="0"/>
              <a:buChar char="•"/>
            </a:pPr>
            <a:r>
              <a:rPr lang="en-US" dirty="0">
                <a:solidFill>
                  <a:schemeClr val="tx1"/>
                </a:solidFill>
              </a:rPr>
              <a:t>Consumer driven health plans</a:t>
            </a:r>
          </a:p>
          <a:p>
            <a:pPr>
              <a:buFont typeface="Arial" panose="020B0604020202020204" pitchFamily="34" charset="0"/>
              <a:buChar char="•"/>
            </a:pPr>
            <a:r>
              <a:rPr lang="en-US" dirty="0">
                <a:solidFill>
                  <a:schemeClr val="tx1"/>
                </a:solidFill>
              </a:rPr>
              <a:t>Decision support tools and consumer education</a:t>
            </a:r>
          </a:p>
          <a:p>
            <a:pPr>
              <a:buFont typeface="Arial" panose="020B0604020202020204" pitchFamily="34" charset="0"/>
              <a:buChar char="•"/>
            </a:pPr>
            <a:r>
              <a:rPr lang="en-US" dirty="0">
                <a:solidFill>
                  <a:schemeClr val="tx1"/>
                </a:solidFill>
              </a:rPr>
              <a:t>Telemedicine</a:t>
            </a:r>
          </a:p>
          <a:p>
            <a:endParaRPr lang="en-US" dirty="0"/>
          </a:p>
        </p:txBody>
      </p:sp>
      <p:pic>
        <p:nvPicPr>
          <p:cNvPr id="5" name="Picture 4">
            <a:extLst>
              <a:ext uri="{FF2B5EF4-FFF2-40B4-BE49-F238E27FC236}">
                <a16:creationId xmlns:a16="http://schemas.microsoft.com/office/drawing/2014/main" id="{3CBD84A8-D19F-40BB-B042-74480E079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117" y="147649"/>
            <a:ext cx="1143467" cy="561720"/>
          </a:xfrm>
          <a:prstGeom prst="rect">
            <a:avLst/>
          </a:prstGeom>
        </p:spPr>
      </p:pic>
    </p:spTree>
    <p:extLst>
      <p:ext uri="{BB962C8B-B14F-4D97-AF65-F5344CB8AC3E}">
        <p14:creationId xmlns:p14="http://schemas.microsoft.com/office/powerpoint/2010/main" val="1871973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0EF8B-E534-41B7-8A6A-DB5D719F4987}"/>
              </a:ext>
            </a:extLst>
          </p:cNvPr>
          <p:cNvSpPr>
            <a:spLocks noGrp="1"/>
          </p:cNvSpPr>
          <p:nvPr>
            <p:ph type="title"/>
          </p:nvPr>
        </p:nvSpPr>
        <p:spPr/>
        <p:txBody>
          <a:bodyPr>
            <a:normAutofit/>
          </a:bodyPr>
          <a:lstStyle/>
          <a:p>
            <a:r>
              <a:rPr lang="en-US" sz="3200" dirty="0">
                <a:solidFill>
                  <a:schemeClr val="tx1"/>
                </a:solidFill>
              </a:rPr>
              <a:t>Benchmarking</a:t>
            </a:r>
          </a:p>
        </p:txBody>
      </p:sp>
      <p:sp>
        <p:nvSpPr>
          <p:cNvPr id="3" name="Content Placeholder 2">
            <a:extLst>
              <a:ext uri="{FF2B5EF4-FFF2-40B4-BE49-F238E27FC236}">
                <a16:creationId xmlns:a16="http://schemas.microsoft.com/office/drawing/2014/main" id="{1805DA89-16E3-436D-B302-811876BDA1F2}"/>
              </a:ext>
            </a:extLst>
          </p:cNvPr>
          <p:cNvSpPr>
            <a:spLocks noGrp="1"/>
          </p:cNvSpPr>
          <p:nvPr>
            <p:ph idx="1"/>
          </p:nvPr>
        </p:nvSpPr>
        <p:spPr/>
        <p:txBody>
          <a:bodyPr/>
          <a:lstStyle/>
          <a:p>
            <a:r>
              <a:rPr lang="en-US" dirty="0">
                <a:solidFill>
                  <a:schemeClr val="tx1"/>
                </a:solidFill>
              </a:rPr>
              <a:t>Review Lockton book of business data </a:t>
            </a:r>
          </a:p>
          <a:p>
            <a:r>
              <a:rPr lang="en-US" dirty="0">
                <a:solidFill>
                  <a:schemeClr val="tx1"/>
                </a:solidFill>
              </a:rPr>
              <a:t>College and university specific data at the carrier level</a:t>
            </a:r>
          </a:p>
          <a:p>
            <a:r>
              <a:rPr lang="en-US" dirty="0">
                <a:solidFill>
                  <a:schemeClr val="tx1"/>
                </a:solidFill>
              </a:rPr>
              <a:t>CUPA survey data</a:t>
            </a:r>
          </a:p>
          <a:p>
            <a:endParaRPr lang="en-US" dirty="0"/>
          </a:p>
        </p:txBody>
      </p:sp>
      <p:pic>
        <p:nvPicPr>
          <p:cNvPr id="5" name="Picture 4">
            <a:extLst>
              <a:ext uri="{FF2B5EF4-FFF2-40B4-BE49-F238E27FC236}">
                <a16:creationId xmlns:a16="http://schemas.microsoft.com/office/drawing/2014/main" id="{6679C6FF-6888-447A-8AD1-25B32A4130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117" y="147649"/>
            <a:ext cx="1143467" cy="561720"/>
          </a:xfrm>
          <a:prstGeom prst="rect">
            <a:avLst/>
          </a:prstGeom>
        </p:spPr>
      </p:pic>
    </p:spTree>
    <p:extLst>
      <p:ext uri="{BB962C8B-B14F-4D97-AF65-F5344CB8AC3E}">
        <p14:creationId xmlns:p14="http://schemas.microsoft.com/office/powerpoint/2010/main" val="1445942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C44C72C-BB03-49F4-9EA1-E29893DC5B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
        <p:nvSpPr>
          <p:cNvPr id="5" name="Title 4">
            <a:extLst>
              <a:ext uri="{FF2B5EF4-FFF2-40B4-BE49-F238E27FC236}">
                <a16:creationId xmlns:a16="http://schemas.microsoft.com/office/drawing/2014/main" id="{1C58390D-3C29-422C-B577-154269F66857}"/>
              </a:ext>
            </a:extLst>
          </p:cNvPr>
          <p:cNvSpPr>
            <a:spLocks noGrp="1"/>
          </p:cNvSpPr>
          <p:nvPr>
            <p:ph type="title"/>
          </p:nvPr>
        </p:nvSpPr>
        <p:spPr>
          <a:xfrm>
            <a:off x="822960" y="1068613"/>
            <a:ext cx="7543800" cy="668748"/>
          </a:xfrm>
        </p:spPr>
        <p:txBody>
          <a:bodyPr>
            <a:normAutofit/>
          </a:bodyPr>
          <a:lstStyle/>
          <a:p>
            <a:r>
              <a:rPr lang="en-US" sz="3200" b="1" dirty="0">
                <a:solidFill>
                  <a:schemeClr val="tx1"/>
                </a:solidFill>
              </a:rPr>
              <a:t>Agenda</a:t>
            </a:r>
          </a:p>
        </p:txBody>
      </p:sp>
      <p:pic>
        <p:nvPicPr>
          <p:cNvPr id="12" name="Picture 11">
            <a:extLst>
              <a:ext uri="{FF2B5EF4-FFF2-40B4-BE49-F238E27FC236}">
                <a16:creationId xmlns:a16="http://schemas.microsoft.com/office/drawing/2014/main" id="{2E735317-BCA9-4C79-B040-43A241F35E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050" y="2268637"/>
            <a:ext cx="1772537" cy="1369971"/>
          </a:xfrm>
          <a:prstGeom prst="rect">
            <a:avLst/>
          </a:prstGeom>
        </p:spPr>
      </p:pic>
      <p:sp>
        <p:nvSpPr>
          <p:cNvPr id="6" name="Rectangle 5">
            <a:extLst>
              <a:ext uri="{FF2B5EF4-FFF2-40B4-BE49-F238E27FC236}">
                <a16:creationId xmlns:a16="http://schemas.microsoft.com/office/drawing/2014/main" id="{430D69F9-D140-47F1-9FFD-69D23853DBCC}"/>
              </a:ext>
            </a:extLst>
          </p:cNvPr>
          <p:cNvSpPr/>
          <p:nvPr/>
        </p:nvSpPr>
        <p:spPr>
          <a:xfrm>
            <a:off x="2858680" y="1854807"/>
            <a:ext cx="6209819" cy="4559267"/>
          </a:xfrm>
          <a:prstGeom prst="rect">
            <a:avLst/>
          </a:prstGeom>
        </p:spPr>
        <p:txBody>
          <a:bodyPr wrap="square">
            <a:noAutofit/>
          </a:bodyPr>
          <a:lstStyle/>
          <a:p>
            <a:pPr marL="285750" indent="-285750">
              <a:buFont typeface="Arial" panose="020B0604020202020204" pitchFamily="34" charset="0"/>
              <a:buChar char="•"/>
            </a:pPr>
            <a:r>
              <a:rPr lang="en-US" altLang="en-US" sz="2200" dirty="0"/>
              <a:t>2019 </a:t>
            </a:r>
            <a:r>
              <a:rPr lang="en-US" sz="2200" dirty="0"/>
              <a:t>Plan Features Continuing In </a:t>
            </a:r>
            <a:r>
              <a:rPr lang="en-US" altLang="en-US" sz="2200" dirty="0"/>
              <a:t>2020</a:t>
            </a:r>
          </a:p>
          <a:p>
            <a:pPr marL="285750" indent="-285750">
              <a:buFont typeface="Arial" panose="020B0604020202020204" pitchFamily="34" charset="0"/>
              <a:buChar char="•"/>
            </a:pPr>
            <a:r>
              <a:rPr lang="en-US" altLang="en-US" sz="2200" dirty="0"/>
              <a:t>What’s changing effective January 1, 2020</a:t>
            </a:r>
          </a:p>
          <a:p>
            <a:pPr marL="285750" indent="-285750">
              <a:buFont typeface="Arial" panose="020B0604020202020204" pitchFamily="34" charset="0"/>
              <a:buChar char="•"/>
            </a:pPr>
            <a:r>
              <a:rPr lang="en-US" altLang="en-US" sz="2200" dirty="0"/>
              <a:t>Medical Plans</a:t>
            </a:r>
          </a:p>
          <a:p>
            <a:pPr marL="285750" indent="-285750">
              <a:buFont typeface="Arial" panose="020B0604020202020204" pitchFamily="34" charset="0"/>
              <a:buChar char="•"/>
            </a:pPr>
            <a:r>
              <a:rPr lang="en-US" altLang="en-US" sz="2200" dirty="0"/>
              <a:t>Health Savings Plan (HSA)</a:t>
            </a:r>
          </a:p>
          <a:p>
            <a:pPr marL="285750" indent="-285750">
              <a:buFont typeface="Arial" panose="020B0604020202020204" pitchFamily="34" charset="0"/>
              <a:buChar char="•"/>
            </a:pPr>
            <a:r>
              <a:rPr lang="en-US" altLang="en-US" sz="2200" dirty="0"/>
              <a:t>Flexible Spending Account (FSA)</a:t>
            </a:r>
          </a:p>
          <a:p>
            <a:pPr marL="285750" indent="-285750">
              <a:buFont typeface="Arial" panose="020B0604020202020204" pitchFamily="34" charset="0"/>
              <a:buChar char="•"/>
            </a:pPr>
            <a:r>
              <a:rPr lang="en-US" altLang="en-US" sz="2200" dirty="0"/>
              <a:t>Dental Plan</a:t>
            </a:r>
          </a:p>
          <a:p>
            <a:pPr marL="285750" indent="-285750">
              <a:buFont typeface="Arial" panose="020B0604020202020204" pitchFamily="34" charset="0"/>
              <a:buChar char="•"/>
            </a:pPr>
            <a:r>
              <a:rPr lang="en-US" altLang="en-US" sz="2200" dirty="0"/>
              <a:t>Vision Plan</a:t>
            </a:r>
          </a:p>
          <a:p>
            <a:pPr marL="285750" indent="-285750">
              <a:buFont typeface="Arial" panose="020B0604020202020204" pitchFamily="34" charset="0"/>
              <a:buChar char="•"/>
            </a:pPr>
            <a:r>
              <a:rPr lang="en-US" altLang="en-US" sz="2200" dirty="0"/>
              <a:t>Supplemental Life Insurance</a:t>
            </a:r>
          </a:p>
          <a:p>
            <a:pPr marL="285750" indent="-285750">
              <a:buFont typeface="Arial" panose="020B0604020202020204" pitchFamily="34" charset="0"/>
              <a:buChar char="•"/>
            </a:pPr>
            <a:r>
              <a:rPr lang="en-US" altLang="en-US" sz="2200" dirty="0"/>
              <a:t>Wellness Program</a:t>
            </a:r>
          </a:p>
          <a:p>
            <a:pPr marL="285750" indent="-285750">
              <a:buFont typeface="Arial" panose="020B0604020202020204" pitchFamily="34" charset="0"/>
              <a:buChar char="•"/>
            </a:pPr>
            <a:r>
              <a:rPr lang="en-US" altLang="en-US" sz="2200" dirty="0"/>
              <a:t>Employee Assistance Program (EAP)</a:t>
            </a:r>
          </a:p>
          <a:p>
            <a:pPr marL="285750" indent="-285750">
              <a:buFont typeface="Arial" panose="020B0604020202020204" pitchFamily="34" charset="0"/>
              <a:buChar char="•"/>
            </a:pPr>
            <a:r>
              <a:rPr lang="en-US" altLang="en-US" sz="2200" dirty="0"/>
              <a:t>Next Step!</a:t>
            </a:r>
          </a:p>
          <a:p>
            <a:pPr marL="285750" indent="-285750">
              <a:buFont typeface="Arial" panose="020B0604020202020204" pitchFamily="34" charset="0"/>
              <a:buChar char="•"/>
            </a:pPr>
            <a:r>
              <a:rPr lang="en-US" altLang="en-US" sz="2200" dirty="0"/>
              <a:t>Questions</a:t>
            </a:r>
          </a:p>
        </p:txBody>
      </p:sp>
    </p:spTree>
    <p:extLst>
      <p:ext uri="{BB962C8B-B14F-4D97-AF65-F5344CB8AC3E}">
        <p14:creationId xmlns:p14="http://schemas.microsoft.com/office/powerpoint/2010/main" val="1760810380"/>
      </p:ext>
    </p:extLst>
  </p:cSld>
  <p:clrMapOvr>
    <a:masterClrMapping/>
  </p:clrMapOvr>
  <mc:AlternateContent xmlns:mc="http://schemas.openxmlformats.org/markup-compatibility/2006" xmlns:p14="http://schemas.microsoft.com/office/powerpoint/2010/main">
    <mc:Choice Requires="p14">
      <p:transition spd="slow" p14:dur="2000" advTm="69531"/>
    </mc:Choice>
    <mc:Fallback xmlns="">
      <p:transition spd="slow" advTm="6953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F4794-32DB-41FF-9119-7E61AF7281AC}"/>
              </a:ext>
            </a:extLst>
          </p:cNvPr>
          <p:cNvSpPr>
            <a:spLocks noGrp="1"/>
          </p:cNvSpPr>
          <p:nvPr>
            <p:ph type="title"/>
          </p:nvPr>
        </p:nvSpPr>
        <p:spPr/>
        <p:txBody>
          <a:bodyPr>
            <a:normAutofit/>
          </a:bodyPr>
          <a:lstStyle/>
          <a:p>
            <a:r>
              <a:rPr lang="en-US" sz="3200" b="1" dirty="0">
                <a:solidFill>
                  <a:schemeClr val="tx1"/>
                </a:solidFill>
              </a:rPr>
              <a:t>2019 </a:t>
            </a:r>
            <a:r>
              <a:rPr lang="en-US" sz="3200" dirty="0">
                <a:solidFill>
                  <a:schemeClr val="tx1"/>
                </a:solidFill>
              </a:rPr>
              <a:t>Plan Features Continuing In </a:t>
            </a:r>
            <a:r>
              <a:rPr lang="en-US" sz="3200" b="1" dirty="0">
                <a:solidFill>
                  <a:schemeClr val="tx1"/>
                </a:solidFill>
              </a:rPr>
              <a:t>2020</a:t>
            </a:r>
          </a:p>
        </p:txBody>
      </p:sp>
      <p:sp>
        <p:nvSpPr>
          <p:cNvPr id="4" name="TextBox 3">
            <a:extLst>
              <a:ext uri="{FF2B5EF4-FFF2-40B4-BE49-F238E27FC236}">
                <a16:creationId xmlns:a16="http://schemas.microsoft.com/office/drawing/2014/main" id="{0DA323DC-7651-4632-ACE5-BAD0344422FB}"/>
              </a:ext>
            </a:extLst>
          </p:cNvPr>
          <p:cNvSpPr txBox="1"/>
          <p:nvPr/>
        </p:nvSpPr>
        <p:spPr>
          <a:xfrm>
            <a:off x="822960" y="1885103"/>
            <a:ext cx="7892777" cy="3239348"/>
          </a:xfrm>
          <a:prstGeom prst="rect">
            <a:avLst/>
          </a:prstGeom>
          <a:noFill/>
        </p:spPr>
        <p:txBody>
          <a:bodyPr wrap="square" rtlCol="0">
            <a:spAutoFit/>
          </a:bodyPr>
          <a:lstStyle/>
          <a:p>
            <a:pPr marL="285750" indent="-285750">
              <a:spcBef>
                <a:spcPts val="300"/>
              </a:spcBef>
              <a:spcAft>
                <a:spcPts val="300"/>
              </a:spcAft>
              <a:buFont typeface="Arial" panose="020B0604020202020204" pitchFamily="34" charset="0"/>
              <a:buChar char="•"/>
            </a:pPr>
            <a:r>
              <a:rPr lang="en-US" sz="2000" dirty="0"/>
              <a:t>Enhanced Medical Management Program</a:t>
            </a:r>
          </a:p>
          <a:p>
            <a:pPr marL="1200150" lvl="2" indent="-285750">
              <a:spcBef>
                <a:spcPts val="300"/>
              </a:spcBef>
              <a:spcAft>
                <a:spcPts val="300"/>
              </a:spcAft>
              <a:buFont typeface="Arial" panose="020B0604020202020204" pitchFamily="34" charset="0"/>
              <a:buChar char="•"/>
            </a:pPr>
            <a:r>
              <a:rPr lang="en-US" sz="1600" dirty="0"/>
              <a:t>Pre-certifications for inpatient/outpatient procedures</a:t>
            </a:r>
          </a:p>
          <a:p>
            <a:pPr marL="285750" indent="-285750">
              <a:spcBef>
                <a:spcPts val="300"/>
              </a:spcBef>
              <a:spcAft>
                <a:spcPts val="300"/>
              </a:spcAft>
              <a:buFont typeface="Arial" panose="020B0604020202020204" pitchFamily="34" charset="0"/>
              <a:buChar char="•"/>
            </a:pPr>
            <a:r>
              <a:rPr lang="en-US" sz="2000" dirty="0"/>
              <a:t>Enhanced Pharmacy Management Program/Pharmacy Drug List </a:t>
            </a:r>
          </a:p>
          <a:p>
            <a:pPr marL="285750" indent="-285750">
              <a:spcBef>
                <a:spcPts val="300"/>
              </a:spcBef>
              <a:spcAft>
                <a:spcPts val="300"/>
              </a:spcAft>
              <a:buFont typeface="Arial" panose="020B0604020202020204" pitchFamily="34" charset="0"/>
              <a:buChar char="•"/>
            </a:pPr>
            <a:r>
              <a:rPr lang="en-US" sz="2000" dirty="0"/>
              <a:t>Value Drug List</a:t>
            </a:r>
          </a:p>
          <a:p>
            <a:pPr marL="1200150" lvl="2" indent="-285750">
              <a:spcBef>
                <a:spcPts val="300"/>
              </a:spcBef>
              <a:spcAft>
                <a:spcPts val="300"/>
              </a:spcAft>
              <a:buFont typeface="Arial" panose="020B0604020202020204" pitchFamily="34" charset="0"/>
              <a:buChar char="•"/>
            </a:pPr>
            <a:r>
              <a:rPr lang="en-US" sz="1600" dirty="0"/>
              <a:t>Select Brand name OTC drugs will be dispensed as a generic drug</a:t>
            </a:r>
          </a:p>
          <a:p>
            <a:pPr marL="1257300" lvl="2" indent="-342900">
              <a:buFont typeface="Arial" panose="020B0604020202020204" pitchFamily="34" charset="0"/>
              <a:buChar char="•"/>
            </a:pPr>
            <a:r>
              <a:rPr lang="en-US" sz="1600" dirty="0"/>
              <a:t>Pre-authorization for specialty drugs</a:t>
            </a:r>
          </a:p>
          <a:p>
            <a:pPr marL="1257300" lvl="2" indent="-342900">
              <a:buFont typeface="Arial" panose="020B0604020202020204" pitchFamily="34" charset="0"/>
              <a:buChar char="•"/>
            </a:pPr>
            <a:r>
              <a:rPr lang="en-US" sz="1600" dirty="0"/>
              <a:t>Pharmacy network change</a:t>
            </a:r>
          </a:p>
          <a:p>
            <a:pPr marL="1257300" lvl="2" indent="-342900">
              <a:buFont typeface="Arial" panose="020B0604020202020204" pitchFamily="34" charset="0"/>
              <a:buChar char="•"/>
            </a:pPr>
            <a:r>
              <a:rPr lang="en-US" sz="1600" dirty="0"/>
              <a:t>Cigna 90 Now Program</a:t>
            </a:r>
          </a:p>
          <a:p>
            <a:pPr marL="1714500" lvl="3" indent="-342900">
              <a:buFont typeface="Calibri" panose="020F0502020204030204" pitchFamily="34" charset="0"/>
              <a:buChar char="₋"/>
            </a:pPr>
            <a:r>
              <a:rPr lang="en-US" sz="1600" dirty="0"/>
              <a:t>Maintenance drugs prescribed as 90 supply must be filled at a network pharmacy provider, i.e. CVS is in-network, Walgreens is out-of-network</a:t>
            </a:r>
          </a:p>
          <a:p>
            <a:pPr lvl="3"/>
            <a:endParaRPr lang="en-US" sz="1000" dirty="0"/>
          </a:p>
        </p:txBody>
      </p:sp>
      <p:pic>
        <p:nvPicPr>
          <p:cNvPr id="5" name="Picture 4">
            <a:extLst>
              <a:ext uri="{FF2B5EF4-FFF2-40B4-BE49-F238E27FC236}">
                <a16:creationId xmlns:a16="http://schemas.microsoft.com/office/drawing/2014/main" id="{4EEDD781-2F37-4F95-BA7F-189E5E0C4D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97"/>
            <a:ext cx="1947810" cy="668748"/>
          </a:xfrm>
          <a:prstGeom prst="rect">
            <a:avLst/>
          </a:prstGeom>
        </p:spPr>
      </p:pic>
    </p:spTree>
    <p:extLst>
      <p:ext uri="{BB962C8B-B14F-4D97-AF65-F5344CB8AC3E}">
        <p14:creationId xmlns:p14="http://schemas.microsoft.com/office/powerpoint/2010/main" val="781042703"/>
      </p:ext>
    </p:extLst>
  </p:cSld>
  <p:clrMapOvr>
    <a:masterClrMapping/>
  </p:clrMapOvr>
</p:sld>
</file>

<file path=ppt/theme/theme1.xml><?xml version="1.0" encoding="utf-8"?>
<a:theme xmlns:a="http://schemas.openxmlformats.org/drawingml/2006/main" name="Retrospect">
  <a:themeElements>
    <a:clrScheme name="WES 3">
      <a:dk1>
        <a:srgbClr val="101820"/>
      </a:dk1>
      <a:lt1>
        <a:srgbClr val="FFFFFF"/>
      </a:lt1>
      <a:dk2>
        <a:srgbClr val="FFFFFF"/>
      </a:dk2>
      <a:lt2>
        <a:srgbClr val="7F7F7F"/>
      </a:lt2>
      <a:accent1>
        <a:srgbClr val="101820"/>
      </a:accent1>
      <a:accent2>
        <a:srgbClr val="DD1E2E"/>
      </a:accent2>
      <a:accent3>
        <a:srgbClr val="696969"/>
      </a:accent3>
      <a:accent4>
        <a:srgbClr val="FFFFFF"/>
      </a:accent4>
      <a:accent5>
        <a:srgbClr val="DD1E2E"/>
      </a:accent5>
      <a:accent6>
        <a:srgbClr val="94A088"/>
      </a:accent6>
      <a:hlink>
        <a:srgbClr val="DD1E2E"/>
      </a:hlink>
      <a:folHlink>
        <a:srgbClr val="00000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84231409B41F4998D985CE2013F93C" ma:contentTypeVersion="0" ma:contentTypeDescription="Create a new document." ma:contentTypeScope="" ma:versionID="d59d4073812c29f591ca6e57f3ca759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1CD9ACA-DD6A-4017-944F-ACB24A94EA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3268D81-5A94-464D-813E-330ACCA55AD5}">
  <ds:schemaRefs>
    <ds:schemaRef ds:uri="http://schemas.microsoft.com/sharepoint/v3/contenttype/forms"/>
  </ds:schemaRefs>
</ds:datastoreItem>
</file>

<file path=customXml/itemProps3.xml><?xml version="1.0" encoding="utf-8"?>
<ds:datastoreItem xmlns:ds="http://schemas.openxmlformats.org/officeDocument/2006/customXml" ds:itemID="{FD525BDE-2F7B-4339-82D4-0FB887F4CB07}">
  <ds:schemaRefs>
    <ds:schemaRef ds:uri="http://schemas.microsoft.com/office/2006/documentManagement/types"/>
    <ds:schemaRef ds:uri="http://www.w3.org/XML/1998/namespace"/>
    <ds:schemaRef ds:uri="http://purl.org/dc/terms/"/>
    <ds:schemaRef ds:uri="http://purl.org/dc/elements/1.1/"/>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28838</TotalTime>
  <Words>2559</Words>
  <Application>Microsoft Office PowerPoint</Application>
  <PresentationFormat>On-screen Show (4:3)</PresentationFormat>
  <Paragraphs>511</Paragraphs>
  <Slides>44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Calibri Light</vt:lpstr>
      <vt:lpstr>Arial</vt:lpstr>
      <vt:lpstr>Tahoma</vt:lpstr>
      <vt:lpstr>Calibri</vt:lpstr>
      <vt:lpstr>Wingdings</vt:lpstr>
      <vt:lpstr>Retrospect</vt:lpstr>
      <vt:lpstr> </vt:lpstr>
      <vt:lpstr>PowerPoint Presentation</vt:lpstr>
      <vt:lpstr>PowerPoint Presentation</vt:lpstr>
      <vt:lpstr>Renewal Process</vt:lpstr>
      <vt:lpstr>Healthcare Cost &amp; Trend</vt:lpstr>
      <vt:lpstr>Market Trends</vt:lpstr>
      <vt:lpstr>Benchmarking</vt:lpstr>
      <vt:lpstr>Agenda</vt:lpstr>
      <vt:lpstr>2019 Plan Features Continuing In 2020</vt:lpstr>
      <vt:lpstr>What’s changing effective January 1, 2020</vt:lpstr>
      <vt:lpstr>Medical Plans</vt:lpstr>
      <vt:lpstr>Medical Plans</vt:lpstr>
      <vt:lpstr>Key Plan Definitions</vt:lpstr>
      <vt:lpstr>OAP/OAPIN Deductible and Out of Pocket Maximum</vt:lpstr>
      <vt:lpstr>HDHP Non Deductible and Out of Pocket Maximum</vt:lpstr>
      <vt:lpstr>What is a High-Deductible Health Plan (HDHP)</vt:lpstr>
      <vt:lpstr>Wesleyan 2020 Pharmacy Plan Design Review</vt:lpstr>
      <vt:lpstr>Wesleyan 2020 Medical Plan Design Review</vt:lpstr>
      <vt:lpstr>2020 Monthly Medical Employee Premiums</vt:lpstr>
      <vt:lpstr>Health Savings Account (HSA)</vt:lpstr>
      <vt:lpstr>Health Savings Account</vt:lpstr>
      <vt:lpstr>Why choose a HSA?</vt:lpstr>
      <vt:lpstr>How to contribute to your HSA</vt:lpstr>
      <vt:lpstr>Who is eligible for a HSA?</vt:lpstr>
      <vt:lpstr>Flexible Savings Account (FSA)</vt:lpstr>
      <vt:lpstr>Flexible Spending Accounts</vt:lpstr>
      <vt:lpstr>HSA vs FSA</vt:lpstr>
      <vt:lpstr>Dental Plan</vt:lpstr>
      <vt:lpstr>Delta Dental</vt:lpstr>
      <vt:lpstr>Delta Dental Plan</vt:lpstr>
      <vt:lpstr>2020 Monthly Dental Employee Premiums</vt:lpstr>
      <vt:lpstr>Vision Plan</vt:lpstr>
      <vt:lpstr>EyeMed</vt:lpstr>
      <vt:lpstr>EyeMed Plan</vt:lpstr>
      <vt:lpstr>2020 Monthly Vision Employee Premiums</vt:lpstr>
      <vt:lpstr>Supplemental Life Insurance </vt:lpstr>
      <vt:lpstr>Unum  Supplemental Life Insurance Plans</vt:lpstr>
      <vt:lpstr>Wellness Program  &amp;   Employee Assistance Program (EAP)</vt:lpstr>
      <vt:lpstr>Wellness Incentive Points Program</vt:lpstr>
      <vt:lpstr>Unum’s Employee Assistance Program (EAP)</vt:lpstr>
      <vt:lpstr>Next Steps!</vt:lpstr>
      <vt:lpstr>Open Enrollment for Coverage Effective January 1, 2020</vt:lpstr>
      <vt:lpstr>Questions?</vt:lpstr>
      <vt:lpstr>PowerPoint Presentation</vt:lpstr>
    </vt:vector>
  </TitlesOfParts>
  <Company>Lockton Companies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Wesleyan University Preliminary Forecast Discussion</dc:title>
  <dc:creator>Daly, Jillian</dc:creator>
  <cp:lastModifiedBy>White-Patterson, Denise</cp:lastModifiedBy>
  <cp:revision>395</cp:revision>
  <cp:lastPrinted>2019-10-23T20:25:31Z</cp:lastPrinted>
  <dcterms:created xsi:type="dcterms:W3CDTF">2014-09-03T16:16:55Z</dcterms:created>
  <dcterms:modified xsi:type="dcterms:W3CDTF">2019-10-24T14:25:56Z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0x0101000F84231409B41F4998D985CE2013F93C</vt:lpwstr>
  </property>
</Properties>
</file>